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39"/>
  </p:notesMasterIdLst>
  <p:sldIdLst>
    <p:sldId id="263" r:id="rId2"/>
    <p:sldId id="357" r:id="rId3"/>
    <p:sldId id="367" r:id="rId4"/>
    <p:sldId id="258" r:id="rId5"/>
    <p:sldId id="305" r:id="rId6"/>
    <p:sldId id="345" r:id="rId7"/>
    <p:sldId id="346" r:id="rId8"/>
    <p:sldId id="347" r:id="rId9"/>
    <p:sldId id="371" r:id="rId10"/>
    <p:sldId id="287" r:id="rId11"/>
    <p:sldId id="348" r:id="rId12"/>
    <p:sldId id="349" r:id="rId13"/>
    <p:sldId id="354" r:id="rId14"/>
    <p:sldId id="335" r:id="rId15"/>
    <p:sldId id="336" r:id="rId16"/>
    <p:sldId id="337" r:id="rId17"/>
    <p:sldId id="289" r:id="rId18"/>
    <p:sldId id="338" r:id="rId19"/>
    <p:sldId id="358" r:id="rId20"/>
    <p:sldId id="351" r:id="rId21"/>
    <p:sldId id="352" r:id="rId22"/>
    <p:sldId id="359" r:id="rId23"/>
    <p:sldId id="341" r:id="rId24"/>
    <p:sldId id="360" r:id="rId25"/>
    <p:sldId id="369" r:id="rId26"/>
    <p:sldId id="362" r:id="rId27"/>
    <p:sldId id="363" r:id="rId28"/>
    <p:sldId id="364" r:id="rId29"/>
    <p:sldId id="365" r:id="rId30"/>
    <p:sldId id="366" r:id="rId31"/>
    <p:sldId id="355" r:id="rId32"/>
    <p:sldId id="370" r:id="rId33"/>
    <p:sldId id="319" r:id="rId34"/>
    <p:sldId id="343" r:id="rId35"/>
    <p:sldId id="344" r:id="rId36"/>
    <p:sldId id="368" r:id="rId37"/>
    <p:sldId id="27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E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3DD39A-C0C1-44D2-B3B1-7963B20FB8D2}" v="13" dt="2026-01-26T03:31:46.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62" autoAdjust="0"/>
    <p:restoredTop sz="94660"/>
  </p:normalViewPr>
  <p:slideViewPr>
    <p:cSldViewPr>
      <p:cViewPr varScale="1">
        <p:scale>
          <a:sx n="105" d="100"/>
          <a:sy n="105" d="100"/>
        </p:scale>
        <p:origin x="1944" y="96"/>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4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aia Naqura" userId="59428010-bcc4-400f-8e2b-4874e5212849" providerId="ADAL" clId="{D31EF0CA-1DAF-445C-91A8-BCAA7C472F4A}"/>
    <pc:docChg chg="undo custSel addSld delSld modSld">
      <pc:chgData name="Maraia Naqura" userId="59428010-bcc4-400f-8e2b-4874e5212849" providerId="ADAL" clId="{D31EF0CA-1DAF-445C-91A8-BCAA7C472F4A}" dt="2026-01-26T03:32:05.169" v="918" actId="14100"/>
      <pc:docMkLst>
        <pc:docMk/>
      </pc:docMkLst>
      <pc:sldChg chg="modSp mod">
        <pc:chgData name="Maraia Naqura" userId="59428010-bcc4-400f-8e2b-4874e5212849" providerId="ADAL" clId="{D31EF0CA-1DAF-445C-91A8-BCAA7C472F4A}" dt="2026-01-19T02:59:43.875" v="55" actId="27636"/>
        <pc:sldMkLst>
          <pc:docMk/>
          <pc:sldMk cId="1205239393" sldId="258"/>
        </pc:sldMkLst>
        <pc:spChg chg="mod">
          <ac:chgData name="Maraia Naqura" userId="59428010-bcc4-400f-8e2b-4874e5212849" providerId="ADAL" clId="{D31EF0CA-1DAF-445C-91A8-BCAA7C472F4A}" dt="2026-01-19T02:59:43.875" v="55" actId="27636"/>
          <ac:spMkLst>
            <pc:docMk/>
            <pc:sldMk cId="1205239393" sldId="258"/>
            <ac:spMk id="4" creationId="{00000000-0000-0000-0000-000000000000}"/>
          </ac:spMkLst>
        </pc:spChg>
      </pc:sldChg>
      <pc:sldChg chg="modSp mod">
        <pc:chgData name="Maraia Naqura" userId="59428010-bcc4-400f-8e2b-4874e5212849" providerId="ADAL" clId="{D31EF0CA-1DAF-445C-91A8-BCAA7C472F4A}" dt="2026-01-15T21:25:58.820" v="9" actId="1076"/>
        <pc:sldMkLst>
          <pc:docMk/>
          <pc:sldMk cId="2147127537" sldId="279"/>
        </pc:sldMkLst>
        <pc:spChg chg="mod">
          <ac:chgData name="Maraia Naqura" userId="59428010-bcc4-400f-8e2b-4874e5212849" providerId="ADAL" clId="{D31EF0CA-1DAF-445C-91A8-BCAA7C472F4A}" dt="2026-01-15T21:25:43.029" v="6" actId="2711"/>
          <ac:spMkLst>
            <pc:docMk/>
            <pc:sldMk cId="2147127537" sldId="279"/>
            <ac:spMk id="2" creationId="{00000000-0000-0000-0000-000000000000}"/>
          </ac:spMkLst>
        </pc:spChg>
        <pc:picChg chg="mod">
          <ac:chgData name="Maraia Naqura" userId="59428010-bcc4-400f-8e2b-4874e5212849" providerId="ADAL" clId="{D31EF0CA-1DAF-445C-91A8-BCAA7C472F4A}" dt="2026-01-15T21:25:58.820" v="9" actId="1076"/>
          <ac:picMkLst>
            <pc:docMk/>
            <pc:sldMk cId="2147127537" sldId="279"/>
            <ac:picMk id="10" creationId="{470B39CD-5954-0E60-1512-2729C45DCFB2}"/>
          </ac:picMkLst>
        </pc:picChg>
      </pc:sldChg>
      <pc:sldChg chg="modSp mod">
        <pc:chgData name="Maraia Naqura" userId="59428010-bcc4-400f-8e2b-4874e5212849" providerId="ADAL" clId="{D31EF0CA-1DAF-445C-91A8-BCAA7C472F4A}" dt="2026-01-15T21:23:32.139" v="1" actId="113"/>
        <pc:sldMkLst>
          <pc:docMk/>
          <pc:sldMk cId="2041019852" sldId="287"/>
        </pc:sldMkLst>
        <pc:spChg chg="mod">
          <ac:chgData name="Maraia Naqura" userId="59428010-bcc4-400f-8e2b-4874e5212849" providerId="ADAL" clId="{D31EF0CA-1DAF-445C-91A8-BCAA7C472F4A}" dt="2026-01-15T21:23:32.139" v="1" actId="113"/>
          <ac:spMkLst>
            <pc:docMk/>
            <pc:sldMk cId="2041019852" sldId="287"/>
            <ac:spMk id="3" creationId="{00000000-0000-0000-0000-000000000000}"/>
          </ac:spMkLst>
        </pc:spChg>
      </pc:sldChg>
      <pc:sldChg chg="modSp mod">
        <pc:chgData name="Maraia Naqura" userId="59428010-bcc4-400f-8e2b-4874e5212849" providerId="ADAL" clId="{D31EF0CA-1DAF-445C-91A8-BCAA7C472F4A}" dt="2026-01-20T03:25:31.308" v="489" actId="13926"/>
        <pc:sldMkLst>
          <pc:docMk/>
          <pc:sldMk cId="2175125347" sldId="346"/>
        </pc:sldMkLst>
        <pc:spChg chg="mod">
          <ac:chgData name="Maraia Naqura" userId="59428010-bcc4-400f-8e2b-4874e5212849" providerId="ADAL" clId="{D31EF0CA-1DAF-445C-91A8-BCAA7C472F4A}" dt="2026-01-20T03:25:31.308" v="489" actId="13926"/>
          <ac:spMkLst>
            <pc:docMk/>
            <pc:sldMk cId="2175125347" sldId="346"/>
            <ac:spMk id="3" creationId="{03272E68-E223-797D-CF32-118FFE0B9114}"/>
          </ac:spMkLst>
        </pc:spChg>
      </pc:sldChg>
      <pc:sldChg chg="modSp mod">
        <pc:chgData name="Maraia Naqura" userId="59428010-bcc4-400f-8e2b-4874e5212849" providerId="ADAL" clId="{D31EF0CA-1DAF-445C-91A8-BCAA7C472F4A}" dt="2026-01-20T03:25:20.977" v="488" actId="13926"/>
        <pc:sldMkLst>
          <pc:docMk/>
          <pc:sldMk cId="136978446" sldId="347"/>
        </pc:sldMkLst>
        <pc:spChg chg="mod">
          <ac:chgData name="Maraia Naqura" userId="59428010-bcc4-400f-8e2b-4874e5212849" providerId="ADAL" clId="{D31EF0CA-1DAF-445C-91A8-BCAA7C472F4A}" dt="2026-01-20T03:25:20.977" v="488" actId="13926"/>
          <ac:spMkLst>
            <pc:docMk/>
            <pc:sldMk cId="136978446" sldId="347"/>
            <ac:spMk id="3" creationId="{D875FEAD-00F8-68A0-3CC4-34D507FD7363}"/>
          </ac:spMkLst>
        </pc:spChg>
      </pc:sldChg>
      <pc:sldChg chg="modSp mod">
        <pc:chgData name="Maraia Naqura" userId="59428010-bcc4-400f-8e2b-4874e5212849" providerId="ADAL" clId="{D31EF0CA-1DAF-445C-91A8-BCAA7C472F4A}" dt="2026-01-19T03:12:02.636" v="438" actId="20577"/>
        <pc:sldMkLst>
          <pc:docMk/>
          <pc:sldMk cId="508860755" sldId="351"/>
        </pc:sldMkLst>
        <pc:spChg chg="mod">
          <ac:chgData name="Maraia Naqura" userId="59428010-bcc4-400f-8e2b-4874e5212849" providerId="ADAL" clId="{D31EF0CA-1DAF-445C-91A8-BCAA7C472F4A}" dt="2026-01-19T03:12:02.636" v="438" actId="20577"/>
          <ac:spMkLst>
            <pc:docMk/>
            <pc:sldMk cId="508860755" sldId="351"/>
            <ac:spMk id="3" creationId="{5760478B-2C05-057D-A1F2-A0C8C2795789}"/>
          </ac:spMkLst>
        </pc:spChg>
      </pc:sldChg>
      <pc:sldChg chg="modSp mod">
        <pc:chgData name="Maraia Naqura" userId="59428010-bcc4-400f-8e2b-4874e5212849" providerId="ADAL" clId="{D31EF0CA-1DAF-445C-91A8-BCAA7C472F4A}" dt="2026-01-15T21:24:12.240" v="3" actId="27636"/>
        <pc:sldMkLst>
          <pc:docMk/>
          <pc:sldMk cId="2897501790" sldId="352"/>
        </pc:sldMkLst>
        <pc:spChg chg="mod">
          <ac:chgData name="Maraia Naqura" userId="59428010-bcc4-400f-8e2b-4874e5212849" providerId="ADAL" clId="{D31EF0CA-1DAF-445C-91A8-BCAA7C472F4A}" dt="2026-01-15T21:24:12.240" v="3" actId="27636"/>
          <ac:spMkLst>
            <pc:docMk/>
            <pc:sldMk cId="2897501790" sldId="352"/>
            <ac:spMk id="3" creationId="{75E9BCD9-5ED6-7D2C-A03D-5E803FB59C22}"/>
          </ac:spMkLst>
        </pc:spChg>
      </pc:sldChg>
      <pc:sldChg chg="modSp mod">
        <pc:chgData name="Maraia Naqura" userId="59428010-bcc4-400f-8e2b-4874e5212849" providerId="ADAL" clId="{D31EF0CA-1DAF-445C-91A8-BCAA7C472F4A}" dt="2026-01-19T03:11:29.198" v="409" actId="27636"/>
        <pc:sldMkLst>
          <pc:docMk/>
          <pc:sldMk cId="2403851018" sldId="358"/>
        </pc:sldMkLst>
        <pc:spChg chg="mod">
          <ac:chgData name="Maraia Naqura" userId="59428010-bcc4-400f-8e2b-4874e5212849" providerId="ADAL" clId="{D31EF0CA-1DAF-445C-91A8-BCAA7C472F4A}" dt="2026-01-19T03:11:29.198" v="409" actId="27636"/>
          <ac:spMkLst>
            <pc:docMk/>
            <pc:sldMk cId="2403851018" sldId="358"/>
            <ac:spMk id="3" creationId="{F605C9A4-2FBC-72FE-1413-8F5E204E09F5}"/>
          </ac:spMkLst>
        </pc:spChg>
      </pc:sldChg>
      <pc:sldChg chg="modSp mod">
        <pc:chgData name="Maraia Naqura" userId="59428010-bcc4-400f-8e2b-4874e5212849" providerId="ADAL" clId="{D31EF0CA-1DAF-445C-91A8-BCAA7C472F4A}" dt="2026-01-15T21:26:50.362" v="11"/>
        <pc:sldMkLst>
          <pc:docMk/>
          <pc:sldMk cId="1540875202" sldId="368"/>
        </pc:sldMkLst>
        <pc:spChg chg="mod">
          <ac:chgData name="Maraia Naqura" userId="59428010-bcc4-400f-8e2b-4874e5212849" providerId="ADAL" clId="{D31EF0CA-1DAF-445C-91A8-BCAA7C472F4A}" dt="2026-01-15T21:26:50.362" v="11"/>
          <ac:spMkLst>
            <pc:docMk/>
            <pc:sldMk cId="1540875202" sldId="368"/>
            <ac:spMk id="3" creationId="{2D1991F3-9464-AFD6-BE5C-46E441932AF5}"/>
          </ac:spMkLst>
        </pc:spChg>
      </pc:sldChg>
      <pc:sldChg chg="addSp delSp modSp add del mod">
        <pc:chgData name="Maraia Naqura" userId="59428010-bcc4-400f-8e2b-4874e5212849" providerId="ADAL" clId="{D31EF0CA-1DAF-445C-91A8-BCAA7C472F4A}" dt="2026-01-26T03:32:05.169" v="918" actId="14100"/>
        <pc:sldMkLst>
          <pc:docMk/>
          <pc:sldMk cId="3716522766" sldId="369"/>
        </pc:sldMkLst>
        <pc:spChg chg="mod">
          <ac:chgData name="Maraia Naqura" userId="59428010-bcc4-400f-8e2b-4874e5212849" providerId="ADAL" clId="{D31EF0CA-1DAF-445C-91A8-BCAA7C472F4A}" dt="2026-01-26T03:32:05.169" v="918" actId="14100"/>
          <ac:spMkLst>
            <pc:docMk/>
            <pc:sldMk cId="3716522766" sldId="369"/>
            <ac:spMk id="3" creationId="{7BDD635A-DC47-88BE-ADB8-4544ADFF025E}"/>
          </ac:spMkLst>
        </pc:spChg>
      </pc:sldChg>
      <pc:sldChg chg="modSp new mod">
        <pc:chgData name="Maraia Naqura" userId="59428010-bcc4-400f-8e2b-4874e5212849" providerId="ADAL" clId="{D31EF0CA-1DAF-445C-91A8-BCAA7C472F4A}" dt="2026-01-19T03:08:29.031" v="406" actId="207"/>
        <pc:sldMkLst>
          <pc:docMk/>
          <pc:sldMk cId="2548480969" sldId="371"/>
        </pc:sldMkLst>
        <pc:spChg chg="mod">
          <ac:chgData name="Maraia Naqura" userId="59428010-bcc4-400f-8e2b-4874e5212849" providerId="ADAL" clId="{D31EF0CA-1DAF-445C-91A8-BCAA7C472F4A}" dt="2026-01-19T03:03:48.942" v="104" actId="113"/>
          <ac:spMkLst>
            <pc:docMk/>
            <pc:sldMk cId="2548480969" sldId="371"/>
            <ac:spMk id="2" creationId="{02553C4D-F603-0AA9-61B1-ECA778E6CB96}"/>
          </ac:spMkLst>
        </pc:spChg>
        <pc:spChg chg="mod">
          <ac:chgData name="Maraia Naqura" userId="59428010-bcc4-400f-8e2b-4874e5212849" providerId="ADAL" clId="{D31EF0CA-1DAF-445C-91A8-BCAA7C472F4A}" dt="2026-01-19T03:08:29.031" v="406" actId="207"/>
          <ac:spMkLst>
            <pc:docMk/>
            <pc:sldMk cId="2548480969" sldId="371"/>
            <ac:spMk id="3" creationId="{505C6543-9CB7-95EE-71FC-3C2E5AB3DEA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8EDE4D-E52D-4A42-BA19-A6D8A6744A6D}" type="datetimeFigureOut">
              <a:rPr lang="en-AU" smtClean="0"/>
              <a:t>26/01/2026</a:t>
            </a:fld>
            <a:endParaRPr lang="en-AU"/>
          </a:p>
        </p:txBody>
      </p:sp>
      <p:sp>
        <p:nvSpPr>
          <p:cNvPr id="4" name="Slide Image Placeholder 3"/>
          <p:cNvSpPr>
            <a:spLocks noGrp="1" noRot="1" noChangeAspect="1"/>
          </p:cNvSpPr>
          <p:nvPr>
            <p:ph type="sldImg" idx="2"/>
          </p:nvPr>
        </p:nvSpPr>
        <p:spPr>
          <a:xfrm>
            <a:off x="1280734" y="860461"/>
            <a:ext cx="4114800" cy="3086099"/>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91CC21-A8A2-4C62-85E9-A31DC7F3A615}" type="slidenum">
              <a:rPr lang="en-AU" smtClean="0"/>
              <a:t>‹#›</a:t>
            </a:fld>
            <a:endParaRPr lang="en-AU"/>
          </a:p>
        </p:txBody>
      </p:sp>
    </p:spTree>
    <p:extLst>
      <p:ext uri="{BB962C8B-B14F-4D97-AF65-F5344CB8AC3E}">
        <p14:creationId xmlns:p14="http://schemas.microsoft.com/office/powerpoint/2010/main" val="3692579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772441F-05EC-497E-A476-79D5A638A827}" type="datetimeFigureOut">
              <a:rPr lang="en-AU" smtClean="0"/>
              <a:t>26/01/2026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9E7C8E9-78ED-490C-AD53-4DE5E3EB32E0}" type="slidenum">
              <a:rPr lang="en-AU" smtClean="0"/>
              <a:t>‹#›</a:t>
            </a:fld>
            <a:endParaRPr lang="en-AU"/>
          </a:p>
        </p:txBody>
      </p:sp>
    </p:spTree>
    <p:extLst>
      <p:ext uri="{BB962C8B-B14F-4D97-AF65-F5344CB8AC3E}">
        <p14:creationId xmlns:p14="http://schemas.microsoft.com/office/powerpoint/2010/main" val="3795442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772441F-05EC-497E-A476-79D5A638A827}" type="datetimeFigureOut">
              <a:rPr lang="en-AU" smtClean="0"/>
              <a:t>26/01/2026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9E7C8E9-78ED-490C-AD53-4DE5E3EB32E0}" type="slidenum">
              <a:rPr lang="en-AU" smtClean="0"/>
              <a:t>‹#›</a:t>
            </a:fld>
            <a:endParaRPr lang="en-AU"/>
          </a:p>
        </p:txBody>
      </p:sp>
    </p:spTree>
    <p:extLst>
      <p:ext uri="{BB962C8B-B14F-4D97-AF65-F5344CB8AC3E}">
        <p14:creationId xmlns:p14="http://schemas.microsoft.com/office/powerpoint/2010/main" val="16465391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2441F-05EC-497E-A476-79D5A638A827}" type="datetimeFigureOut">
              <a:rPr lang="en-AU" smtClean="0"/>
              <a:t>26/01/2026</a:t>
            </a:fld>
            <a:endParaRPr lang="en-AU"/>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7C8E9-78ED-490C-AD53-4DE5E3EB32E0}" type="slidenum">
              <a:rPr lang="en-AU" smtClean="0"/>
              <a:t>‹#›</a:t>
            </a:fld>
            <a:endParaRPr lang="en-AU"/>
          </a:p>
        </p:txBody>
      </p:sp>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Tree>
    <p:extLst>
      <p:ext uri="{BB962C8B-B14F-4D97-AF65-F5344CB8AC3E}">
        <p14:creationId xmlns:p14="http://schemas.microsoft.com/office/powerpoint/2010/main" val="3344743529"/>
      </p:ext>
    </p:extLst>
  </p:cSld>
  <p:clrMap bg1="lt1" tx1="dk1" bg2="lt2" tx2="dk2" accent1="accent1" accent2="accent2" accent3="accent3" accent4="accent4" accent5="accent5" accent6="accent6" hlink="hlink" folHlink="folHlink"/>
  <p:sldLayoutIdLst>
    <p:sldLayoutId id="2147483653" r:id="rId1"/>
    <p:sldLayoutId id="214748365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nu.ac.fj/"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itservicedesk@fnu.ac.fj"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Registrar@fnu.ac.fj"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fnu.ac.fj/wp-content/uploads/2023/03/UASR.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hyperlink" Target="mailto:maraia.naqura@fnu.ac.fj"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ronika.deo@fnu.ac.fj" TargetMode="External"/><Relationship Id="rId2" Type="http://schemas.openxmlformats.org/officeDocument/2006/relationships/hyperlink" Target="mailto:counsellor-km@fnu.ac.fj" TargetMode="External"/><Relationship Id="rId1" Type="http://schemas.openxmlformats.org/officeDocument/2006/relationships/slideLayout" Target="../slideLayouts/slideLayout2.xml"/><Relationship Id="rId5" Type="http://schemas.openxmlformats.org/officeDocument/2006/relationships/hyperlink" Target="mailto:mereoni.waqa@fnu.ac.fj" TargetMode="External"/><Relationship Id="rId4" Type="http://schemas.openxmlformats.org/officeDocument/2006/relationships/hyperlink" Target="mailto:monika.koroi@fnu.ac.fj"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fnu.ac.fj/wp-content/uploads/2020/10/Child-Care_v2.pdf" TargetMode="External"/><Relationship Id="rId2" Type="http://schemas.openxmlformats.org/officeDocument/2006/relationships/hyperlink" Target="https://www.fnu.ac.fj/wp-content/uploads/2021/09/STUDENT-ANTI-BULLYING-1.pdf" TargetMode="External"/><Relationship Id="rId1" Type="http://schemas.openxmlformats.org/officeDocument/2006/relationships/slideLayout" Target="../slideLayouts/slideLayout2.xml"/><Relationship Id="rId4" Type="http://schemas.openxmlformats.org/officeDocument/2006/relationships/hyperlink" Target="https://elearn.fnu.ac.fj/course/view.php?id=359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fnu.ac.fj/student/"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hyperlink" Target="mailto:admission@fnu.ac.fj"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mssp@fnu.ac.fj" TargetMode="External"/><Relationship Id="rId2" Type="http://schemas.openxmlformats.org/officeDocument/2006/relationships/hyperlink" Target="mailto:MAR@fnu.ac.fj" TargetMode="External"/><Relationship Id="rId1" Type="http://schemas.openxmlformats.org/officeDocument/2006/relationships/slideLayout" Target="../slideLayouts/slideLayout2.xml"/><Relationship Id="rId5" Type="http://schemas.openxmlformats.org/officeDocument/2006/relationships/hyperlink" Target="mailto:Amss-ps@fnu.ac.fj" TargetMode="External"/><Relationship Id="rId4" Type="http://schemas.openxmlformats.org/officeDocument/2006/relationships/hyperlink" Target="mailto:mcas@fnu.ac.fj"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gc@fnu.ac.fj" TargetMode="External"/><Relationship Id="rId2" Type="http://schemas.openxmlformats.org/officeDocument/2006/relationships/hyperlink" Target="mailto:qualification.verification@fnu.ac.fj" TargetMode="External"/><Relationship Id="rId1" Type="http://schemas.openxmlformats.org/officeDocument/2006/relationships/slideLayout" Target="../slideLayouts/slideLayout2.xml"/><Relationship Id="rId6" Type="http://schemas.openxmlformats.org/officeDocument/2006/relationships/hyperlink" Target="mailto:ssc@fnu.ac.fj" TargetMode="External"/><Relationship Id="rId5" Type="http://schemas.openxmlformats.org/officeDocument/2006/relationships/hyperlink" Target="mailto:ce@fnu.ac.fj" TargetMode="External"/><Relationship Id="rId4" Type="http://schemas.openxmlformats.org/officeDocument/2006/relationships/hyperlink" Target="mailto:criss@fnu.ac.fj"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https://www.fnu.ac.fj/study/student-support/orientation/"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fnu.ac.fj/student/academic-services/information-for-student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csass@fnu.ac.fj"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csass@fnu.ac.fj"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shneel.reddy@fnu.ac.fj" TargetMode="External"/><Relationship Id="rId2" Type="http://schemas.openxmlformats.org/officeDocument/2006/relationships/hyperlink" Target="mailto:archana.p@fnu.ac.fj"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3657600"/>
            <a:ext cx="7772400" cy="1600200"/>
          </a:xfrm>
        </p:spPr>
        <p:txBody>
          <a:bodyPr>
            <a:normAutofit/>
          </a:bodyPr>
          <a:lstStyle/>
          <a:p>
            <a:r>
              <a:rPr lang="en-GB" b="1" dirty="0">
                <a:solidFill>
                  <a:srgbClr val="FFC000"/>
                </a:solidFill>
                <a:latin typeface="Arial" panose="020B0604020202020204" pitchFamily="34" charset="0"/>
                <a:cs typeface="Arial" panose="020B0604020202020204" pitchFamily="34" charset="0"/>
              </a:rPr>
              <a:t>Care| Honesty |Accountability| Service | Excellence  </a:t>
            </a:r>
            <a:endParaRPr lang="en-AU" b="1" dirty="0">
              <a:solidFill>
                <a:srgbClr val="FFC000"/>
              </a:solidFill>
              <a:latin typeface="Arial" panose="020B0604020202020204" pitchFamily="34" charset="0"/>
              <a:cs typeface="Arial" panose="020B0604020202020204" pitchFamily="34" charset="0"/>
            </a:endParaRPr>
          </a:p>
          <a:p>
            <a:endParaRPr lang="en-AU" dirty="0"/>
          </a:p>
          <a:p>
            <a:r>
              <a:rPr lang="en-AU" b="1" dirty="0">
                <a:latin typeface="Arial" panose="020B0604020202020204" pitchFamily="34" charset="0"/>
                <a:cs typeface="Arial" panose="020B0604020202020204" pitchFamily="34" charset="0"/>
                <a:hlinkClick r:id="rId2"/>
              </a:rPr>
              <a:t>www.fnu.ac.fj</a:t>
            </a:r>
            <a:r>
              <a:rPr lang="en-AU" b="1" dirty="0">
                <a:latin typeface="Arial" panose="020B0604020202020204" pitchFamily="34" charset="0"/>
                <a:cs typeface="Arial" panose="020B0604020202020204" pitchFamily="34" charset="0"/>
              </a:rPr>
              <a:t> </a:t>
            </a:r>
          </a:p>
          <a:p>
            <a:endParaRPr lang="en-AU" dirty="0"/>
          </a:p>
        </p:txBody>
      </p:sp>
      <p:sp>
        <p:nvSpPr>
          <p:cNvPr id="4" name="Title 1"/>
          <p:cNvSpPr txBox="1">
            <a:spLocks/>
          </p:cNvSpPr>
          <p:nvPr/>
        </p:nvSpPr>
        <p:spPr>
          <a:xfrm>
            <a:off x="685800" y="609600"/>
            <a:ext cx="7772400" cy="253365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solidFill>
                  <a:schemeClr val="bg1"/>
                </a:solidFill>
                <a:latin typeface="Arial" panose="020B0604020202020204" pitchFamily="34" charset="0"/>
                <a:cs typeface="Arial" panose="020B0604020202020204" pitchFamily="34" charset="0"/>
              </a:rPr>
              <a:t>	</a:t>
            </a:r>
            <a:r>
              <a:rPr lang="en-US" sz="4400" b="1" dirty="0">
                <a:solidFill>
                  <a:schemeClr val="bg1"/>
                </a:solidFill>
                <a:latin typeface="Arial" panose="020B0604020202020204" pitchFamily="34" charset="0"/>
                <a:cs typeface="Arial" panose="020B0604020202020204" pitchFamily="34" charset="0"/>
              </a:rPr>
              <a:t>WELCOME TO </a:t>
            </a:r>
          </a:p>
          <a:p>
            <a:r>
              <a:rPr lang="en-US" sz="4400" b="1" dirty="0">
                <a:solidFill>
                  <a:schemeClr val="bg1"/>
                </a:solidFill>
                <a:latin typeface="Arial" panose="020B0604020202020204" pitchFamily="34" charset="0"/>
                <a:cs typeface="Arial" panose="020B0604020202020204" pitchFamily="34" charset="0"/>
              </a:rPr>
              <a:t>FIJI NATIONAL UNIVERSITY </a:t>
            </a:r>
          </a:p>
          <a:p>
            <a:r>
              <a:rPr lang="en-US" sz="4400" b="1" dirty="0">
                <a:solidFill>
                  <a:schemeClr val="bg1"/>
                </a:solidFill>
                <a:latin typeface="Arial" panose="020B0604020202020204" pitchFamily="34" charset="0"/>
                <a:cs typeface="Arial" panose="020B0604020202020204" pitchFamily="34" charset="0"/>
              </a:rPr>
              <a:t>ORIENTATION</a:t>
            </a:r>
          </a:p>
        </p:txBody>
      </p:sp>
    </p:spTree>
    <p:extLst>
      <p:ext uri="{BB962C8B-B14F-4D97-AF65-F5344CB8AC3E}">
        <p14:creationId xmlns:p14="http://schemas.microsoft.com/office/powerpoint/2010/main" val="1864563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         </a:t>
            </a:r>
            <a:r>
              <a:rPr lang="en-AU" sz="3000" b="1" dirty="0">
                <a:solidFill>
                  <a:schemeClr val="bg1"/>
                </a:solidFill>
                <a:latin typeface="Arial" panose="020B0604020202020204" pitchFamily="34" charset="0"/>
                <a:cs typeface="Arial" panose="020B0604020202020204" pitchFamily="34" charset="0"/>
              </a:rPr>
              <a:t>ADMISSION AND REGISTRATION</a:t>
            </a:r>
            <a:endParaRPr lang="en-AU"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AU" b="1" dirty="0">
                <a:solidFill>
                  <a:schemeClr val="bg1"/>
                </a:solidFill>
                <a:latin typeface="Arial" panose="020B0604020202020204" pitchFamily="34" charset="0"/>
                <a:cs typeface="Arial" panose="020B0604020202020204" pitchFamily="34" charset="0"/>
              </a:rPr>
              <a:t>It is compulsory for all FNU students to have a FNU student email account and ensure to read the messages sent by FNU-PR.  </a:t>
            </a:r>
          </a:p>
          <a:p>
            <a:r>
              <a:rPr lang="en-AU" b="1" dirty="0">
                <a:solidFill>
                  <a:schemeClr val="bg1"/>
                </a:solidFill>
                <a:latin typeface="Arial" panose="020B0604020202020204" pitchFamily="34" charset="0"/>
                <a:cs typeface="Arial" panose="020B0604020202020204" pitchFamily="34" charset="0"/>
              </a:rPr>
              <a:t>Enrolled students should also have access to their Moodle accounts. For any issues, email </a:t>
            </a:r>
            <a:r>
              <a:rPr lang="en-AU" b="1" dirty="0">
                <a:solidFill>
                  <a:schemeClr val="bg1"/>
                </a:solidFill>
                <a:latin typeface="Arial" panose="020B0604020202020204" pitchFamily="34" charset="0"/>
                <a:cs typeface="Arial" panose="020B0604020202020204" pitchFamily="34" charset="0"/>
                <a:hlinkClick r:id="rId2"/>
              </a:rPr>
              <a:t>itservicedesk@fnu.ac.fj</a:t>
            </a:r>
            <a:r>
              <a:rPr lang="en-AU" b="1" dirty="0">
                <a:solidFill>
                  <a:schemeClr val="bg1"/>
                </a:solidFill>
                <a:latin typeface="Arial" panose="020B0604020202020204" pitchFamily="34" charset="0"/>
                <a:cs typeface="Arial" panose="020B0604020202020204" pitchFamily="34" charset="0"/>
              </a:rPr>
              <a:t>  </a:t>
            </a:r>
          </a:p>
          <a:p>
            <a:r>
              <a:rPr lang="en-AU" b="1" dirty="0">
                <a:solidFill>
                  <a:schemeClr val="bg1"/>
                </a:solidFill>
                <a:latin typeface="Arial" panose="020B0604020202020204" pitchFamily="34" charset="0"/>
                <a:cs typeface="Arial" panose="020B0604020202020204" pitchFamily="34" charset="0"/>
              </a:rPr>
              <a:t>For any other enquires you can also write to admission@fnu.ac.fj</a:t>
            </a:r>
          </a:p>
          <a:p>
            <a:endParaRPr lang="en-AU" dirty="0"/>
          </a:p>
        </p:txBody>
      </p:sp>
    </p:spTree>
    <p:extLst>
      <p:ext uri="{BB962C8B-B14F-4D97-AF65-F5344CB8AC3E}">
        <p14:creationId xmlns:p14="http://schemas.microsoft.com/office/powerpoint/2010/main" val="2041019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8C3C3-FF4A-3C45-ACEC-30D65486411D}"/>
              </a:ext>
            </a:extLst>
          </p:cNvPr>
          <p:cNvSpPr>
            <a:spLocks noGrp="1"/>
          </p:cNvSpPr>
          <p:nvPr>
            <p:ph idx="1"/>
          </p:nvPr>
        </p:nvSpPr>
        <p:spPr/>
        <p:txBody>
          <a:bodyPr>
            <a:normAutofit/>
          </a:bodyPr>
          <a:lstStyle/>
          <a:p>
            <a:pPr marL="0" marR="0">
              <a:spcBef>
                <a:spcPts val="0"/>
              </a:spcBef>
              <a:spcAft>
                <a:spcPts val="0"/>
              </a:spcAft>
            </a:pP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Consent/Authorization to collect student documents by third party. </a:t>
            </a:r>
          </a:p>
          <a:p>
            <a:pPr marL="28575" marR="0" indent="0">
              <a:spcBef>
                <a:spcPts val="0"/>
              </a:spcBef>
              <a:spcAft>
                <a:spcPts val="0"/>
              </a:spcAft>
              <a:buNone/>
            </a:pP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28575" marR="0" indent="0">
              <a:spcBef>
                <a:spcPts val="0"/>
              </a:spcBef>
              <a:spcAft>
                <a:spcPts val="0"/>
              </a:spcAft>
              <a:buNone/>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As per UASR pg. 15 clause 6.5, No record provided to or kept by the University shall be released to any person or organization outside the University, other than Fiji Higher Education Commission and recognized sponsors such as Tertiary Scholarships and Loans Board, and law enforcement officers duly seeking such records on the strength of a court order, or unless authorized in writing by the person whose record is so kept.  </a:t>
            </a:r>
          </a:p>
          <a:p>
            <a:endParaRPr lang="en-US" dirty="0"/>
          </a:p>
        </p:txBody>
      </p:sp>
      <p:sp>
        <p:nvSpPr>
          <p:cNvPr id="4" name="TextBox 3">
            <a:extLst>
              <a:ext uri="{FF2B5EF4-FFF2-40B4-BE49-F238E27FC236}">
                <a16:creationId xmlns:a16="http://schemas.microsoft.com/office/drawing/2014/main" id="{3095EB2D-5AF2-2B32-77F1-1F929F982972}"/>
              </a:ext>
            </a:extLst>
          </p:cNvPr>
          <p:cNvSpPr txBox="1"/>
          <p:nvPr/>
        </p:nvSpPr>
        <p:spPr>
          <a:xfrm>
            <a:off x="1828800" y="644942"/>
            <a:ext cx="6324600" cy="553998"/>
          </a:xfrm>
          <a:prstGeom prst="rect">
            <a:avLst/>
          </a:prstGeom>
          <a:noFill/>
        </p:spPr>
        <p:txBody>
          <a:bodyPr wrap="square">
            <a:spAutoFit/>
          </a:bodyPr>
          <a:lstStyle/>
          <a:p>
            <a:pPr algn="ctr"/>
            <a:r>
              <a:rPr lang="en-AU" sz="3000" b="1" dirty="0">
                <a:solidFill>
                  <a:schemeClr val="bg1"/>
                </a:solidFill>
                <a:latin typeface="Arial" panose="020B0604020202020204" pitchFamily="34" charset="0"/>
                <a:cs typeface="Arial" panose="020B0604020202020204" pitchFamily="34" charset="0"/>
              </a:rPr>
              <a:t>ADMISSION AND REGISTRATION</a:t>
            </a:r>
            <a:endParaRPr lang="en-FJ"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229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65CE17-30D4-5A08-A172-72C7DBA5E870}"/>
              </a:ext>
            </a:extLst>
          </p:cNvPr>
          <p:cNvSpPr>
            <a:spLocks noGrp="1"/>
          </p:cNvSpPr>
          <p:nvPr>
            <p:ph idx="1"/>
          </p:nvPr>
        </p:nvSpPr>
        <p:spPr>
          <a:xfrm>
            <a:off x="628650" y="1524000"/>
            <a:ext cx="7886700" cy="4585190"/>
          </a:xfrm>
        </p:spPr>
        <p:txBody>
          <a:bodyPr>
            <a:normAutofit fontScale="92500" lnSpcReduction="20000"/>
          </a:bodyPr>
          <a:lstStyle/>
          <a:p>
            <a:pPr marL="914400" marR="0" indent="-457200">
              <a:spcBef>
                <a:spcPts val="0"/>
              </a:spcBef>
              <a:spcAft>
                <a:spcPts val="0"/>
              </a:spcAft>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6.5.1      No staff and/or student records shall be released to any person other than the staff, or the student concerned, provided that if the person requesting the record is a former staff or student of the University requesting his/her own records, the request shall be made in writing, upon which the records shall be released. </a:t>
            </a:r>
          </a:p>
          <a:p>
            <a:pPr marL="457200" marR="0" indent="0">
              <a:spcBef>
                <a:spcPts val="0"/>
              </a:spcBef>
              <a:spcAft>
                <a:spcPts val="0"/>
              </a:spcAft>
              <a:buNone/>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914400" marR="0" indent="-457200">
              <a:spcBef>
                <a:spcPts val="0"/>
              </a:spcBef>
              <a:spcAft>
                <a:spcPts val="0"/>
              </a:spcAft>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6.5.2      If a third person or if any organization requests for records kept on a former staff or an ex-student of the University, the records shall only be released upon a written authorization by the respective former staff or ex-student. Such a request ought to be witnessed by a notary public.</a:t>
            </a:r>
          </a:p>
          <a:p>
            <a:endParaRPr lang="en-US" dirty="0"/>
          </a:p>
        </p:txBody>
      </p:sp>
    </p:spTree>
    <p:extLst>
      <p:ext uri="{BB962C8B-B14F-4D97-AF65-F5344CB8AC3E}">
        <p14:creationId xmlns:p14="http://schemas.microsoft.com/office/powerpoint/2010/main" val="4281674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BC5CA-A8F6-FB70-7549-B1AAF7C32500}"/>
              </a:ext>
            </a:extLst>
          </p:cNvPr>
          <p:cNvSpPr>
            <a:spLocks noGrp="1"/>
          </p:cNvSpPr>
          <p:nvPr>
            <p:ph type="ctrTitle"/>
          </p:nvPr>
        </p:nvSpPr>
        <p:spPr>
          <a:xfrm>
            <a:off x="1752600" y="1122363"/>
            <a:ext cx="6248400" cy="401637"/>
          </a:xfrm>
        </p:spPr>
        <p:txBody>
          <a:bodyPr>
            <a:noAutofit/>
          </a:bodyPr>
          <a:lstStyle/>
          <a:p>
            <a:r>
              <a:rPr lang="en-US" sz="3000" b="1" dirty="0">
                <a:solidFill>
                  <a:schemeClr val="bg1"/>
                </a:solidFill>
                <a:latin typeface="Arial" panose="020B0604020202020204" pitchFamily="34" charset="0"/>
                <a:cs typeface="Arial" panose="020B0604020202020204" pitchFamily="34" charset="0"/>
              </a:rPr>
              <a:t>DEPARTMENT OF COMPLIANCE AND ASSESSMENT</a:t>
            </a:r>
            <a:endParaRPr lang="en-FJ" sz="30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E0749E1C-5E32-B32F-63CC-CFDE1D17CE2A}"/>
              </a:ext>
            </a:extLst>
          </p:cNvPr>
          <p:cNvSpPr>
            <a:spLocks noGrp="1"/>
          </p:cNvSpPr>
          <p:nvPr>
            <p:ph type="subTitle" idx="1"/>
          </p:nvPr>
        </p:nvSpPr>
        <p:spPr>
          <a:xfrm>
            <a:off x="1143000" y="1676400"/>
            <a:ext cx="6858000" cy="3581400"/>
          </a:xfrm>
        </p:spPr>
        <p:txBody>
          <a:bodyPr/>
          <a:lstStyle/>
          <a:p>
            <a:pPr marL="342900" indent="-342900" algn="l">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Examination Processes </a:t>
            </a:r>
          </a:p>
          <a:p>
            <a:pPr marL="342900" indent="-342900" algn="l">
              <a:buFont typeface="Arial" panose="020B0604020202020204" pitchFamily="34" charset="0"/>
              <a:buChar char="•"/>
            </a:pPr>
            <a:endParaRPr lang="en-US" sz="2800" dirty="0">
              <a:solidFill>
                <a:schemeClr val="bg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800" dirty="0">
                <a:solidFill>
                  <a:schemeClr val="bg1"/>
                </a:solidFill>
                <a:latin typeface="Arial" panose="020B0604020202020204" pitchFamily="34" charset="0"/>
                <a:cs typeface="Arial" panose="020B0604020202020204" pitchFamily="34" charset="0"/>
              </a:rPr>
              <a:t>STUDENT PERSONAL &amp; ACADEMIC CONDUCT</a:t>
            </a:r>
          </a:p>
          <a:p>
            <a:pPr marL="800100" lvl="1" indent="-342900" algn="l">
              <a:buFont typeface="Wingdings" panose="05000000000000000000" pitchFamily="2" charset="2"/>
              <a:buChar char="Ø"/>
            </a:pPr>
            <a:r>
              <a:rPr lang="en-GB" sz="2800" i="1" dirty="0">
                <a:solidFill>
                  <a:schemeClr val="bg1"/>
                </a:solidFill>
                <a:latin typeface="Arial" panose="020B0604020202020204" pitchFamily="34" charset="0"/>
                <a:cs typeface="Arial" panose="020B0604020202020204" pitchFamily="34" charset="0"/>
              </a:rPr>
              <a:t>Student General Disciplinary</a:t>
            </a:r>
          </a:p>
          <a:p>
            <a:pPr marL="800100" lvl="1" indent="-342900" algn="l">
              <a:buFont typeface="Wingdings" panose="05000000000000000000" pitchFamily="2" charset="2"/>
              <a:buChar char="Ø"/>
            </a:pPr>
            <a:r>
              <a:rPr lang="en-GB" sz="2800" i="1" dirty="0">
                <a:solidFill>
                  <a:schemeClr val="bg1"/>
                </a:solidFill>
                <a:latin typeface="Arial" panose="020B0604020202020204" pitchFamily="34" charset="0"/>
                <a:cs typeface="Arial" panose="020B0604020202020204" pitchFamily="34" charset="0"/>
              </a:rPr>
              <a:t>Student Academic Disciplinary</a:t>
            </a:r>
          </a:p>
          <a:p>
            <a:pPr algn="l"/>
            <a:endParaRPr lang="en-US" sz="2400" b="1" dirty="0">
              <a:solidFill>
                <a:schemeClr val="bg1"/>
              </a:solidFill>
              <a:latin typeface="Arial Narrow" panose="020B0606020202030204" pitchFamily="34" charset="0"/>
            </a:endParaRPr>
          </a:p>
          <a:p>
            <a:pPr algn="l"/>
            <a:endParaRPr lang="en-US" dirty="0">
              <a:solidFill>
                <a:schemeClr val="bg1"/>
              </a:solidFill>
            </a:endParaRPr>
          </a:p>
          <a:p>
            <a:pPr algn="l"/>
            <a:endParaRPr lang="en-FJ" dirty="0">
              <a:solidFill>
                <a:schemeClr val="bg1"/>
              </a:solidFill>
            </a:endParaRPr>
          </a:p>
        </p:txBody>
      </p:sp>
    </p:spTree>
    <p:extLst>
      <p:ext uri="{BB962C8B-B14F-4D97-AF65-F5344CB8AC3E}">
        <p14:creationId xmlns:p14="http://schemas.microsoft.com/office/powerpoint/2010/main" val="2316034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81001"/>
            <a:ext cx="6781800" cy="1524000"/>
          </a:xfrm>
        </p:spPr>
        <p:txBody>
          <a:bodyPr>
            <a:normAutofit/>
          </a:bodyPr>
          <a:lstStyle/>
          <a:p>
            <a:pPr algn="ctr"/>
            <a:r>
              <a:rPr lang="en-GB" sz="3000" b="1" dirty="0">
                <a:solidFill>
                  <a:schemeClr val="bg1"/>
                </a:solidFill>
                <a:latin typeface="Arial" panose="020B0604020202020204" pitchFamily="34" charset="0"/>
                <a:cs typeface="Arial" panose="020B0604020202020204" pitchFamily="34" charset="0"/>
              </a:rPr>
              <a:t>STUDENT PERSONAL &amp; ACADEMIC CONDUCT and  GRIEVANCE POLICY </a:t>
            </a:r>
            <a:endParaRPr lang="en-AU"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981201"/>
            <a:ext cx="7677150" cy="4195762"/>
          </a:xfrm>
        </p:spPr>
        <p:txBody>
          <a:bodyPr>
            <a:normAutofit fontScale="92500" lnSpcReduction="10000"/>
          </a:bodyPr>
          <a:lstStyle/>
          <a:p>
            <a:pPr marL="0" indent="0">
              <a:buNone/>
            </a:pPr>
            <a:r>
              <a:rPr lang="en-US" dirty="0">
                <a:solidFill>
                  <a:schemeClr val="bg1"/>
                </a:solidFill>
                <a:latin typeface="Arial" panose="020B0604020202020204" pitchFamily="34" charset="0"/>
                <a:cs typeface="Arial" panose="020B0604020202020204" pitchFamily="34" charset="0"/>
              </a:rPr>
              <a:t>This section provides a clear statement of expectations of students by the University in respect of academic matters and personal behavior.</a:t>
            </a:r>
          </a:p>
          <a:p>
            <a:pPr marL="0" indent="0">
              <a:buNone/>
            </a:pPr>
            <a:r>
              <a:rPr lang="en-US" dirty="0">
                <a:solidFill>
                  <a:schemeClr val="bg1"/>
                </a:solidFill>
                <a:latin typeface="Arial" panose="020B0604020202020204" pitchFamily="34" charset="0"/>
                <a:cs typeface="Arial" panose="020B0604020202020204" pitchFamily="34" charset="0"/>
              </a:rPr>
              <a:t>Take ownership of the University and comply with all the rules and regulations.</a:t>
            </a:r>
          </a:p>
          <a:p>
            <a:pPr marL="0" indent="0">
              <a:buNone/>
            </a:pPr>
            <a:endParaRPr lang="en-US" dirty="0">
              <a:solidFill>
                <a:schemeClr val="bg1"/>
              </a:solidFill>
              <a:latin typeface="Arial" panose="020B0604020202020204" pitchFamily="34" charset="0"/>
              <a:cs typeface="Arial" panose="020B0604020202020204" pitchFamily="34" charset="0"/>
            </a:endParaRPr>
          </a:p>
          <a:p>
            <a:pPr marL="0" indent="0">
              <a:buNone/>
            </a:pPr>
            <a:r>
              <a:rPr lang="en-US" b="1" dirty="0">
                <a:solidFill>
                  <a:schemeClr val="bg1"/>
                </a:solidFill>
                <a:latin typeface="Arial" panose="020B0604020202020204" pitchFamily="34" charset="0"/>
                <a:cs typeface="Arial" panose="020B0604020202020204" pitchFamily="34" charset="0"/>
              </a:rPr>
              <a:t>Students’ Disciplinary Committees </a:t>
            </a:r>
            <a:endParaRPr lang="en-US" dirty="0">
              <a:solidFill>
                <a:schemeClr val="bg1"/>
              </a:solidFill>
              <a:latin typeface="Arial" panose="020B0604020202020204" pitchFamily="34" charset="0"/>
              <a:cs typeface="Arial" panose="020B0604020202020204" pitchFamily="34" charset="0"/>
            </a:endParaRPr>
          </a:p>
          <a:p>
            <a:pPr marL="0" indent="0">
              <a:buNone/>
            </a:pPr>
            <a:r>
              <a:rPr lang="en-US" dirty="0">
                <a:solidFill>
                  <a:schemeClr val="bg1"/>
                </a:solidFill>
                <a:latin typeface="Arial" panose="020B0604020202020204" pitchFamily="34" charset="0"/>
                <a:cs typeface="Arial" panose="020B0604020202020204" pitchFamily="34" charset="0"/>
              </a:rPr>
              <a:t>The Students’ Academic Disciplinary Committee and the Students’ General Disciplinary Committee may deal with any matter within their ambits.</a:t>
            </a:r>
          </a:p>
          <a:p>
            <a:endParaRPr lang="en-AU" dirty="0"/>
          </a:p>
        </p:txBody>
      </p:sp>
    </p:spTree>
    <p:extLst>
      <p:ext uri="{BB962C8B-B14F-4D97-AF65-F5344CB8AC3E}">
        <p14:creationId xmlns:p14="http://schemas.microsoft.com/office/powerpoint/2010/main" val="1813499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800"/>
            <a:ext cx="7981950" cy="3200400"/>
          </a:xfrm>
        </p:spPr>
        <p:txBody>
          <a:bodyPr>
            <a:normAutofit/>
          </a:bodyPr>
          <a:lstStyle/>
          <a:p>
            <a:r>
              <a:rPr lang="en-GB" sz="3600" b="1" dirty="0">
                <a:solidFill>
                  <a:schemeClr val="bg1"/>
                </a:solidFill>
                <a:latin typeface="Arial Black" panose="020B0A04020102020204" pitchFamily="34" charset="0"/>
              </a:rPr>
              <a:t>          </a:t>
            </a:r>
            <a:r>
              <a:rPr lang="en-GB" b="1" dirty="0">
                <a:solidFill>
                  <a:schemeClr val="bg1"/>
                </a:solidFill>
                <a:latin typeface="Arial Narrow" panose="020B0606020202030204" pitchFamily="34" charset="0"/>
              </a:rPr>
              <a:t>     </a:t>
            </a:r>
            <a:br>
              <a:rPr lang="en-GB" b="1" dirty="0">
                <a:solidFill>
                  <a:schemeClr val="bg1"/>
                </a:solidFill>
                <a:latin typeface="Arial Narrow" panose="020B0606020202030204" pitchFamily="34" charset="0"/>
              </a:rPr>
            </a:br>
            <a:r>
              <a:rPr lang="en-GB" sz="3600" b="1" dirty="0">
                <a:solidFill>
                  <a:schemeClr val="bg1"/>
                </a:solidFill>
                <a:latin typeface="Arial Narrow" panose="020B0606020202030204" pitchFamily="34" charset="0"/>
              </a:rPr>
              <a:t>             </a:t>
            </a:r>
            <a:br>
              <a:rPr lang="en-GB" dirty="0">
                <a:latin typeface="Arial Narrow" panose="020B0606020202030204" pitchFamily="34" charset="0"/>
              </a:rPr>
            </a:br>
            <a:endParaRPr lang="en-AU" dirty="0">
              <a:latin typeface="Arial Narrow" panose="020B0606020202030204" pitchFamily="34" charset="0"/>
            </a:endParaRPr>
          </a:p>
        </p:txBody>
      </p:sp>
      <p:sp>
        <p:nvSpPr>
          <p:cNvPr id="3" name="Content Placeholder 2"/>
          <p:cNvSpPr>
            <a:spLocks noGrp="1"/>
          </p:cNvSpPr>
          <p:nvPr>
            <p:ph idx="1"/>
          </p:nvPr>
        </p:nvSpPr>
        <p:spPr>
          <a:xfrm>
            <a:off x="838200" y="1676400"/>
            <a:ext cx="7677150" cy="4114800"/>
          </a:xfrm>
        </p:spPr>
        <p:txBody>
          <a:bodyPr>
            <a:normAutofit fontScale="55000" lnSpcReduction="20000"/>
          </a:bodyPr>
          <a:lstStyle/>
          <a:p>
            <a:pPr marL="0" indent="0">
              <a:buNone/>
            </a:pPr>
            <a:r>
              <a:rPr lang="en-AU" sz="4400" dirty="0">
                <a:solidFill>
                  <a:schemeClr val="bg1"/>
                </a:solidFill>
                <a:latin typeface="Arial" panose="020B0604020202020204" pitchFamily="34" charset="0"/>
                <a:cs typeface="Arial" panose="020B0604020202020204" pitchFamily="34" charset="0"/>
              </a:rPr>
              <a:t>For any issues/ grievances that you may have, follow the grievance procedure stated in the University Academic &amp; Student Regulations(UASR), pages 59-60 to raise them. </a:t>
            </a:r>
            <a:br>
              <a:rPr lang="en-AU" sz="4400" dirty="0">
                <a:solidFill>
                  <a:schemeClr val="bg1"/>
                </a:solidFill>
                <a:latin typeface="Arial" panose="020B0604020202020204" pitchFamily="34" charset="0"/>
                <a:cs typeface="Arial" panose="020B0604020202020204" pitchFamily="34" charset="0"/>
              </a:rPr>
            </a:br>
            <a:br>
              <a:rPr lang="en-AU" sz="4400" dirty="0">
                <a:solidFill>
                  <a:schemeClr val="bg1"/>
                </a:solidFill>
                <a:latin typeface="Arial" panose="020B0604020202020204" pitchFamily="34" charset="0"/>
                <a:cs typeface="Arial" panose="020B0604020202020204" pitchFamily="34" charset="0"/>
              </a:rPr>
            </a:br>
            <a:r>
              <a:rPr lang="en-AU" sz="4400" dirty="0">
                <a:solidFill>
                  <a:schemeClr val="bg1"/>
                </a:solidFill>
                <a:latin typeface="Arial" panose="020B0604020202020204" pitchFamily="34" charset="0"/>
                <a:cs typeface="Arial" panose="020B0604020202020204" pitchFamily="34" charset="0"/>
              </a:rPr>
              <a:t> As per page 56 of UASR, Section 4.0 Student Misconduct, subsection 4.2.5 states ‘ Any airing of students’ grievance by the student or by his/her representatives, or by someone the student has prompted to do so, in any audience outside the University prior to the grievance procedure being exhausted through the channels provided in this policy is considered to be a gross misconduct’.  </a:t>
            </a:r>
            <a:br>
              <a:rPr lang="en-AU" sz="5100" dirty="0">
                <a:solidFill>
                  <a:schemeClr val="bg1"/>
                </a:solidFill>
                <a:latin typeface="Arial" panose="020B0604020202020204" pitchFamily="34" charset="0"/>
                <a:cs typeface="Arial" panose="020B0604020202020204" pitchFamily="34" charset="0"/>
              </a:rPr>
            </a:br>
            <a:br>
              <a:rPr lang="en-AU" dirty="0">
                <a:solidFill>
                  <a:schemeClr val="bg1"/>
                </a:solidFill>
                <a:latin typeface="Arial Narrow" panose="020B0606020202030204" pitchFamily="34" charset="0"/>
              </a:rPr>
            </a:br>
            <a:endParaRPr lang="en-AU" dirty="0">
              <a:solidFill>
                <a:schemeClr val="bg1"/>
              </a:solidFill>
              <a:latin typeface="Arial Narrow" panose="020B0606020202030204" pitchFamily="34" charset="0"/>
            </a:endParaRPr>
          </a:p>
        </p:txBody>
      </p:sp>
      <p:sp>
        <p:nvSpPr>
          <p:cNvPr id="5" name="TextBox 4">
            <a:extLst>
              <a:ext uri="{FF2B5EF4-FFF2-40B4-BE49-F238E27FC236}">
                <a16:creationId xmlns:a16="http://schemas.microsoft.com/office/drawing/2014/main" id="{6113F0D8-8823-1EE0-21E5-49EA93E67E22}"/>
              </a:ext>
            </a:extLst>
          </p:cNvPr>
          <p:cNvSpPr txBox="1"/>
          <p:nvPr/>
        </p:nvSpPr>
        <p:spPr>
          <a:xfrm>
            <a:off x="1981200" y="420469"/>
            <a:ext cx="6096000" cy="892552"/>
          </a:xfrm>
          <a:prstGeom prst="rect">
            <a:avLst/>
          </a:prstGeom>
          <a:noFill/>
        </p:spPr>
        <p:txBody>
          <a:bodyPr wrap="square">
            <a:spAutoFit/>
          </a:bodyPr>
          <a:lstStyle/>
          <a:p>
            <a:r>
              <a:rPr lang="en-GB" sz="2600" b="1" dirty="0">
                <a:solidFill>
                  <a:schemeClr val="bg1"/>
                </a:solidFill>
                <a:latin typeface="Arial" panose="020B0604020202020204" pitchFamily="34" charset="0"/>
                <a:cs typeface="Arial" panose="020B0604020202020204" pitchFamily="34" charset="0"/>
              </a:rPr>
              <a:t>STUDENT PERSONAL &amp; ACADEMIC CONDUCT and  GRIEVANCE POLICY </a:t>
            </a:r>
            <a:endParaRPr lang="en-FJ" sz="2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0255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a:solidFill>
                  <a:schemeClr val="bg1"/>
                </a:solidFill>
                <a:latin typeface="Arial" panose="020B0604020202020204" pitchFamily="34" charset="0"/>
                <a:cs typeface="Arial" panose="020B0604020202020204" pitchFamily="34" charset="0"/>
              </a:rPr>
              <a:t>As per page 56 of UASR, Section 4.3 Student Misconduct, ‘</a:t>
            </a:r>
            <a:r>
              <a:rPr lang="en-GB" dirty="0">
                <a:solidFill>
                  <a:schemeClr val="bg1"/>
                </a:solidFill>
                <a:latin typeface="Arial" panose="020B0604020202020204" pitchFamily="34" charset="0"/>
                <a:cs typeface="Arial" panose="020B0604020202020204" pitchFamily="34" charset="0"/>
              </a:rPr>
              <a:t>The University reserves the right to report the matter to the Police for any breach of National Law. The Registrar may immediately suspend the student pending police investigations and determination of the case, which shall be final.</a:t>
            </a:r>
          </a:p>
          <a:p>
            <a:r>
              <a:rPr lang="en-AU" dirty="0">
                <a:solidFill>
                  <a:schemeClr val="bg1"/>
                </a:solidFill>
                <a:latin typeface="Arial" panose="020B0604020202020204" pitchFamily="34" charset="0"/>
                <a:cs typeface="Arial" panose="020B0604020202020204" pitchFamily="34" charset="0"/>
              </a:rPr>
              <a:t>For all other matters you may write to :</a:t>
            </a:r>
            <a:br>
              <a:rPr lang="en-AU" dirty="0">
                <a:solidFill>
                  <a:schemeClr val="bg1"/>
                </a:solidFill>
                <a:latin typeface="Arial" panose="020B0604020202020204" pitchFamily="34" charset="0"/>
                <a:cs typeface="Arial" panose="020B0604020202020204" pitchFamily="34" charset="0"/>
              </a:rPr>
            </a:br>
            <a:r>
              <a:rPr lang="en-AU" dirty="0">
                <a:solidFill>
                  <a:schemeClr val="bg1"/>
                </a:solidFill>
                <a:latin typeface="Arial" panose="020B0604020202020204" pitchFamily="34" charset="0"/>
                <a:cs typeface="Arial" panose="020B0604020202020204" pitchFamily="34" charset="0"/>
                <a:hlinkClick r:id="rId2"/>
              </a:rPr>
              <a:t>Registrar@fnu.ac.fj</a:t>
            </a:r>
            <a:endParaRPr lang="en-AU"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9510E6A-4E04-A186-17E0-AAEA2F8059CA}"/>
              </a:ext>
            </a:extLst>
          </p:cNvPr>
          <p:cNvSpPr txBox="1"/>
          <p:nvPr/>
        </p:nvSpPr>
        <p:spPr>
          <a:xfrm>
            <a:off x="2286000" y="681037"/>
            <a:ext cx="5562600" cy="830997"/>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STUDENT PERSONAL &amp; ACADEMIC CONDUCT and  GRIEVANCE POLICY </a:t>
            </a:r>
            <a:endParaRPr lang="en-FJ"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337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lstStyle/>
          <a:p>
            <a:pPr algn="ctr"/>
            <a:r>
              <a:rPr lang="en-AU" dirty="0"/>
              <a:t>           </a:t>
            </a:r>
            <a:r>
              <a:rPr lang="en-AU" sz="4000" b="1" dirty="0">
                <a:solidFill>
                  <a:schemeClr val="bg1"/>
                </a:solidFill>
                <a:latin typeface="Arial" panose="020B0604020202020204" pitchFamily="34" charset="0"/>
                <a:cs typeface="Arial" panose="020B0604020202020204" pitchFamily="34" charset="0"/>
              </a:rPr>
              <a:t>Academic Dishonesty </a:t>
            </a:r>
          </a:p>
        </p:txBody>
      </p:sp>
      <p:sp>
        <p:nvSpPr>
          <p:cNvPr id="3" name="Content Placeholder 2"/>
          <p:cNvSpPr>
            <a:spLocks noGrp="1"/>
          </p:cNvSpPr>
          <p:nvPr>
            <p:ph idx="1"/>
          </p:nvPr>
        </p:nvSpPr>
        <p:spPr>
          <a:xfrm>
            <a:off x="628650" y="1690688"/>
            <a:ext cx="7886700" cy="4486275"/>
          </a:xfrm>
        </p:spPr>
        <p:txBody>
          <a:bodyPr>
            <a:normAutofit/>
          </a:bodyPr>
          <a:lstStyle/>
          <a:p>
            <a:r>
              <a:rPr lang="en-GB" sz="2400" dirty="0">
                <a:solidFill>
                  <a:schemeClr val="bg1"/>
                </a:solidFill>
                <a:latin typeface="Arial" panose="020B0604020202020204" pitchFamily="34" charset="0"/>
                <a:cs typeface="Arial" panose="020B0604020202020204" pitchFamily="34" charset="0"/>
              </a:rPr>
              <a:t>This misconduct involves any type of cheating that occurs in relations to study at the University. Refer to page 57 of the UASR.</a:t>
            </a:r>
          </a:p>
          <a:p>
            <a:pPr lvl="1"/>
            <a:r>
              <a:rPr lang="en-GB" sz="1600" dirty="0">
                <a:solidFill>
                  <a:schemeClr val="bg1"/>
                </a:solidFill>
                <a:latin typeface="Arial" panose="020B0604020202020204" pitchFamily="34" charset="0"/>
                <a:cs typeface="Arial" panose="020B0604020202020204" pitchFamily="34" charset="0"/>
              </a:rPr>
              <a:t>This includes </a:t>
            </a:r>
            <a:endParaRPr lang="en-GB" sz="1600" dirty="0">
              <a:solidFill>
                <a:srgbClr val="FF0000"/>
              </a:solidFill>
              <a:latin typeface="Arial" panose="020B0604020202020204" pitchFamily="34" charset="0"/>
              <a:cs typeface="Arial" panose="020B0604020202020204" pitchFamily="34" charset="0"/>
            </a:endParaRPr>
          </a:p>
          <a:p>
            <a:pPr lvl="1"/>
            <a:r>
              <a:rPr lang="en-GB" sz="1600" dirty="0">
                <a:solidFill>
                  <a:schemeClr val="bg1"/>
                </a:solidFill>
                <a:latin typeface="Arial" panose="020B0604020202020204" pitchFamily="34" charset="0"/>
                <a:cs typeface="Arial" panose="020B0604020202020204" pitchFamily="34" charset="0"/>
              </a:rPr>
              <a:t>Tampering or attempting to tamper, with examination scripts, class work, grades or class records. </a:t>
            </a:r>
          </a:p>
          <a:p>
            <a:pPr lvl="1"/>
            <a:r>
              <a:rPr lang="en-GB" sz="1600" dirty="0">
                <a:solidFill>
                  <a:schemeClr val="bg1"/>
                </a:solidFill>
                <a:latin typeface="Arial" panose="020B0604020202020204" pitchFamily="34" charset="0"/>
                <a:cs typeface="Arial" panose="020B0604020202020204" pitchFamily="34" charset="0"/>
              </a:rPr>
              <a:t>Failure to abide by directions of an instructor regarding the individuality of work handed in, or collaborates with others in the preparation of material, except where this has been approved as an assessment requirement.</a:t>
            </a:r>
          </a:p>
          <a:p>
            <a:pPr lvl="1"/>
            <a:r>
              <a:rPr lang="en-GB" sz="1600" dirty="0">
                <a:solidFill>
                  <a:schemeClr val="bg1"/>
                </a:solidFill>
                <a:latin typeface="Arial" panose="020B0604020202020204" pitchFamily="34" charset="0"/>
                <a:cs typeface="Arial" panose="020B0604020202020204" pitchFamily="34" charset="0"/>
              </a:rPr>
              <a:t>Acquisition, attempted acquisition, possession, or distribution of examination material</a:t>
            </a:r>
          </a:p>
          <a:p>
            <a:pPr lvl="1"/>
            <a:r>
              <a:rPr lang="en-GB" sz="1600" dirty="0">
                <a:solidFill>
                  <a:schemeClr val="bg1"/>
                </a:solidFill>
                <a:latin typeface="Arial" panose="020B0604020202020204" pitchFamily="34" charset="0"/>
                <a:cs typeface="Arial" panose="020B0604020202020204" pitchFamily="34" charset="0"/>
              </a:rPr>
              <a:t>Falsification or fabrication of clinical or laboratory or workshop reports. </a:t>
            </a:r>
          </a:p>
          <a:p>
            <a:pPr lvl="1"/>
            <a:r>
              <a:rPr lang="en-GB" sz="1600" dirty="0">
                <a:solidFill>
                  <a:schemeClr val="bg1"/>
                </a:solidFill>
                <a:latin typeface="Arial" panose="020B0604020202020204" pitchFamily="34" charset="0"/>
                <a:cs typeface="Arial" panose="020B0604020202020204" pitchFamily="34" charset="0"/>
              </a:rPr>
              <a:t>Falsification of attendance records to cover the absence of others.</a:t>
            </a:r>
          </a:p>
          <a:p>
            <a:pPr lvl="1"/>
            <a:r>
              <a:rPr lang="en-GB" sz="1600" dirty="0">
                <a:solidFill>
                  <a:schemeClr val="bg1"/>
                </a:solidFill>
                <a:latin typeface="Arial" panose="020B0604020202020204" pitchFamily="34" charset="0"/>
                <a:cs typeface="Arial" panose="020B0604020202020204" pitchFamily="34" charset="0"/>
              </a:rPr>
              <a:t>Fraudulent authorization or use of official documents (e.g. sick sheets; etc.). </a:t>
            </a:r>
          </a:p>
          <a:p>
            <a:pPr lvl="1"/>
            <a:r>
              <a:rPr lang="en-GB" sz="1600" dirty="0">
                <a:solidFill>
                  <a:schemeClr val="bg1"/>
                </a:solidFill>
                <a:latin typeface="Arial" panose="020B0604020202020204" pitchFamily="34" charset="0"/>
                <a:cs typeface="Arial" panose="020B0604020202020204" pitchFamily="34" charset="0"/>
              </a:rPr>
              <a:t>Impersonates or causes to be impersonated. </a:t>
            </a:r>
            <a:endParaRPr lang="en-GB" dirty="0">
              <a:solidFill>
                <a:schemeClr val="bg1"/>
              </a:solidFill>
              <a:latin typeface="Arial" panose="020B0604020202020204" pitchFamily="34" charset="0"/>
              <a:cs typeface="Arial" panose="020B0604020202020204" pitchFamily="34" charset="0"/>
            </a:endParaRPr>
          </a:p>
          <a:p>
            <a:endParaRPr lang="en-AU" dirty="0"/>
          </a:p>
        </p:txBody>
      </p:sp>
    </p:spTree>
    <p:extLst>
      <p:ext uri="{BB962C8B-B14F-4D97-AF65-F5344CB8AC3E}">
        <p14:creationId xmlns:p14="http://schemas.microsoft.com/office/powerpoint/2010/main" val="2828938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b="1" dirty="0">
                <a:solidFill>
                  <a:schemeClr val="bg1"/>
                </a:solidFill>
              </a:rPr>
              <a:t>            </a:t>
            </a:r>
            <a:r>
              <a:rPr lang="en-AU" sz="3300" b="1" dirty="0">
                <a:solidFill>
                  <a:schemeClr val="bg1"/>
                </a:solidFill>
                <a:latin typeface="Arial" panose="020B0604020202020204" pitchFamily="34" charset="0"/>
                <a:cs typeface="Arial" panose="020B0604020202020204" pitchFamily="34" charset="0"/>
              </a:rPr>
              <a:t>DEPARTMENT OF STUDENT </a:t>
            </a:r>
            <a:br>
              <a:rPr lang="en-AU" sz="3300" b="1" dirty="0">
                <a:solidFill>
                  <a:schemeClr val="bg1"/>
                </a:solidFill>
                <a:latin typeface="Arial" panose="020B0604020202020204" pitchFamily="34" charset="0"/>
                <a:cs typeface="Arial" panose="020B0604020202020204" pitchFamily="34" charset="0"/>
              </a:rPr>
            </a:br>
            <a:r>
              <a:rPr lang="en-AU" sz="3300" b="1" dirty="0">
                <a:solidFill>
                  <a:schemeClr val="bg1"/>
                </a:solidFill>
                <a:latin typeface="Arial" panose="020B0604020202020204" pitchFamily="34" charset="0"/>
                <a:cs typeface="Arial" panose="020B0604020202020204" pitchFamily="34" charset="0"/>
              </a:rPr>
              <a:t>                SUPPORT SERVICES </a:t>
            </a:r>
            <a:endParaRPr lang="en-AU" sz="33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690688"/>
            <a:ext cx="7886700" cy="4486275"/>
          </a:xfrm>
        </p:spPr>
        <p:txBody>
          <a:bodyPr>
            <a:normAutofit lnSpcReduction="10000"/>
          </a:bodyPr>
          <a:lstStyle/>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CAMPUS LIFE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STUDENT LIFE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STUDENT WELFARE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SPORTS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COUNSELLING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DISABILITY SERVICES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MEDICAL SERVICES</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STUDENT FINANCIAL AID PROGRAM </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BURSARY SCHEME</a:t>
            </a:r>
          </a:p>
          <a:p>
            <a:pPr>
              <a:buFont typeface="Wingdings" panose="05000000000000000000" pitchFamily="2" charset="2"/>
              <a:buChar char="Ø"/>
            </a:pPr>
            <a:r>
              <a:rPr lang="en-US" sz="2400" dirty="0">
                <a:solidFill>
                  <a:schemeClr val="bg1"/>
                </a:solidFill>
                <a:latin typeface="Arial" panose="020B0604020202020204" pitchFamily="34" charset="0"/>
                <a:cs typeface="Arial" panose="020B0604020202020204" pitchFamily="34" charset="0"/>
              </a:rPr>
              <a:t>SUSTAINABILITY INITIATIVES </a:t>
            </a:r>
          </a:p>
          <a:p>
            <a:pPr marL="0" indent="0">
              <a:buNone/>
            </a:pPr>
            <a:endParaRPr lang="en-AU" sz="3600" b="1" u="sng" dirty="0">
              <a:solidFill>
                <a:schemeClr val="bg1"/>
              </a:solidFill>
            </a:endParaRPr>
          </a:p>
        </p:txBody>
      </p:sp>
    </p:spTree>
    <p:extLst>
      <p:ext uri="{BB962C8B-B14F-4D97-AF65-F5344CB8AC3E}">
        <p14:creationId xmlns:p14="http://schemas.microsoft.com/office/powerpoint/2010/main" val="1672283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3CD0-1DB3-F5A9-D449-E36450F4A855}"/>
              </a:ext>
            </a:extLst>
          </p:cNvPr>
          <p:cNvSpPr>
            <a:spLocks noGrp="1"/>
          </p:cNvSpPr>
          <p:nvPr>
            <p:ph type="title"/>
          </p:nvPr>
        </p:nvSpPr>
        <p:spPr>
          <a:xfrm>
            <a:off x="533400" y="365125"/>
            <a:ext cx="7981950" cy="1460500"/>
          </a:xfrm>
        </p:spPr>
        <p:txBody>
          <a:bodyPr>
            <a:normAutofit/>
          </a:bodyPr>
          <a:lstStyle/>
          <a:p>
            <a:pPr algn="ctr"/>
            <a:r>
              <a:rPr lang="en-AU" b="1" dirty="0">
                <a:solidFill>
                  <a:schemeClr val="bg1"/>
                </a:solidFill>
                <a:latin typeface="Arial Narrow" panose="020B0606020202030204" pitchFamily="34" charset="0"/>
              </a:rPr>
              <a:t>     </a:t>
            </a:r>
            <a:r>
              <a:rPr lang="en-AU" sz="3300" b="1" dirty="0">
                <a:solidFill>
                  <a:schemeClr val="bg1"/>
                </a:solidFill>
                <a:latin typeface="Arial" panose="020B0604020202020204" pitchFamily="34" charset="0"/>
                <a:cs typeface="Arial" panose="020B0604020202020204" pitchFamily="34" charset="0"/>
              </a:rPr>
              <a:t>DEPARTMENT OF STUDENT </a:t>
            </a:r>
            <a:br>
              <a:rPr lang="en-AU" sz="3300" b="1" dirty="0">
                <a:solidFill>
                  <a:schemeClr val="bg1"/>
                </a:solidFill>
                <a:latin typeface="Arial" panose="020B0604020202020204" pitchFamily="34" charset="0"/>
                <a:cs typeface="Arial" panose="020B0604020202020204" pitchFamily="34" charset="0"/>
              </a:rPr>
            </a:br>
            <a:r>
              <a:rPr lang="en-AU" sz="3300" b="1" dirty="0">
                <a:solidFill>
                  <a:schemeClr val="bg1"/>
                </a:solidFill>
                <a:latin typeface="Arial" panose="020B0604020202020204" pitchFamily="34" charset="0"/>
                <a:cs typeface="Arial" panose="020B0604020202020204" pitchFamily="34" charset="0"/>
              </a:rPr>
              <a:t>  SUPPORT SERVICES</a:t>
            </a:r>
            <a:endParaRPr lang="en-FJ" sz="33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605C9A4-2FBC-72FE-1413-8F5E204E09F5}"/>
              </a:ext>
            </a:extLst>
          </p:cNvPr>
          <p:cNvSpPr>
            <a:spLocks noGrp="1"/>
          </p:cNvSpPr>
          <p:nvPr>
            <p:ph idx="1"/>
          </p:nvPr>
        </p:nvSpPr>
        <p:spPr/>
        <p:txBody>
          <a:bodyPr>
            <a:normAutofit fontScale="70000" lnSpcReduction="20000"/>
          </a:bodyPr>
          <a:lstStyle/>
          <a:p>
            <a:pPr marL="0" lvl="0" indent="0">
              <a:lnSpc>
                <a:spcPct val="107000"/>
              </a:lnSpc>
              <a:buNone/>
            </a:pPr>
            <a:r>
              <a:rPr lang="en-US" sz="3200" b="1" u="sng" dirty="0">
                <a:solidFill>
                  <a:schemeClr val="bg1"/>
                </a:solidFill>
                <a:effectLst/>
                <a:latin typeface="Arial" panose="020B0604020202020204" pitchFamily="34" charset="0"/>
                <a:ea typeface="Calibri" panose="020F0502020204030204" pitchFamily="34" charset="0"/>
                <a:cs typeface="Arial" panose="020B0604020202020204" pitchFamily="34" charset="0"/>
              </a:rPr>
              <a:t>Campus &amp; Student Life </a:t>
            </a:r>
            <a:endParaRPr lang="en-FJ" sz="3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FNU Orientations; </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Halls of Residence Regulation Orientation</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latin typeface="Arial" panose="020B0604020202020204" pitchFamily="34" charset="0"/>
                <a:ea typeface="Calibri" panose="020F0502020204030204" pitchFamily="34" charset="0"/>
                <a:cs typeface="Arial" panose="020B0604020202020204" pitchFamily="34" charset="0"/>
              </a:rPr>
              <a:t>Feel the vibe – Entertainment Program</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Inter Campus Debate Competitions </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University policies and procedures Training / Workshops for FNUSA</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Facilities booking</a:t>
            </a:r>
          </a:p>
          <a:p>
            <a:pPr marL="342900" lvl="0" indent="-342900">
              <a:lnSpc>
                <a:spcPct val="107000"/>
              </a:lnSpc>
              <a:buFont typeface="Symbol" panose="05050102010706020507" pitchFamily="18" charset="2"/>
              <a:buChar char=""/>
            </a:pPr>
            <a:r>
              <a:rPr lang="en-US" sz="2800" dirty="0">
                <a:solidFill>
                  <a:schemeClr val="bg1"/>
                </a:solidFill>
                <a:latin typeface="Arial" panose="020B0604020202020204" pitchFamily="34" charset="0"/>
                <a:cs typeface="Arial" panose="020B0604020202020204" pitchFamily="34" charset="0"/>
              </a:rPr>
              <a:t>Careers &amp; placement (Placement Drive, CV Writing &amp; Mock Interview Workshops, Career Chats)</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FNU Student Environment Ambassador Programme</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FJ" dirty="0"/>
          </a:p>
        </p:txBody>
      </p:sp>
    </p:spTree>
    <p:extLst>
      <p:ext uri="{BB962C8B-B14F-4D97-AF65-F5344CB8AC3E}">
        <p14:creationId xmlns:p14="http://schemas.microsoft.com/office/powerpoint/2010/main" val="2403851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C13B3-6A04-FD1D-863F-3B81E19BBDA1}"/>
              </a:ext>
            </a:extLst>
          </p:cNvPr>
          <p:cNvSpPr>
            <a:spLocks noGrp="1"/>
          </p:cNvSpPr>
          <p:nvPr>
            <p:ph type="title"/>
          </p:nvPr>
        </p:nvSpPr>
        <p:spPr>
          <a:xfrm>
            <a:off x="2286000" y="381000"/>
            <a:ext cx="5486400" cy="1235075"/>
          </a:xfrm>
        </p:spPr>
        <p:txBody>
          <a:bodyPr>
            <a:normAutofit fontScale="90000"/>
          </a:bodyPr>
          <a:lstStyle/>
          <a:p>
            <a:r>
              <a:rPr lang="en-US" b="1" dirty="0">
                <a:solidFill>
                  <a:schemeClr val="bg1"/>
                </a:solidFill>
                <a:latin typeface="Arial" panose="020B0604020202020204" pitchFamily="34" charset="0"/>
                <a:cs typeface="Arial" panose="020B0604020202020204" pitchFamily="34" charset="0"/>
              </a:rPr>
              <a:t>University Academic &amp; Student Regulation </a:t>
            </a:r>
            <a:endParaRPr lang="en-FJ" b="1"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5997D85-7A9D-CA9A-06BF-789F79D760C3}"/>
              </a:ext>
            </a:extLst>
          </p:cNvPr>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Commonly known as UASR</a:t>
            </a:r>
          </a:p>
          <a:p>
            <a:r>
              <a:rPr lang="en-US" dirty="0">
                <a:solidFill>
                  <a:schemeClr val="bg1"/>
                </a:solidFill>
                <a:latin typeface="Arial" panose="020B0604020202020204" pitchFamily="34" charset="0"/>
                <a:cs typeface="Arial" panose="020B0604020202020204" pitchFamily="34" charset="0"/>
              </a:rPr>
              <a:t>UASR intends to advance the objectives of the University as stated in the University’s enacting laws and to regulate and protect students’ learning interests.</a:t>
            </a:r>
          </a:p>
          <a:p>
            <a:r>
              <a:rPr lang="en-AU" dirty="0">
                <a:solidFill>
                  <a:schemeClr val="bg1"/>
                </a:solidFill>
                <a:latin typeface="Arial" panose="020B0604020202020204" pitchFamily="34" charset="0"/>
                <a:cs typeface="Arial" panose="020B0604020202020204" pitchFamily="34" charset="0"/>
              </a:rPr>
              <a:t>You can access a copy of the UASR from the following link:</a:t>
            </a:r>
            <a:endParaRPr lang="en-US" dirty="0">
              <a:solidFill>
                <a:schemeClr val="bg1"/>
              </a:solidFill>
              <a:latin typeface="Arial" panose="020B0604020202020204" pitchFamily="34" charset="0"/>
              <a:cs typeface="Arial" panose="020B0604020202020204" pitchFamily="34" charset="0"/>
            </a:endParaRPr>
          </a:p>
          <a:p>
            <a:pPr marL="0" indent="0">
              <a:buNone/>
            </a:pPr>
            <a:r>
              <a:rPr lang="en-US" sz="1800" dirty="0">
                <a:solidFill>
                  <a:schemeClr val="bg1"/>
                </a:solidFill>
                <a:latin typeface="Arial" panose="020B0604020202020204" pitchFamily="34" charset="0"/>
                <a:cs typeface="Arial" panose="020B0604020202020204" pitchFamily="34" charset="0"/>
                <a:hlinkClick r:id="rId2"/>
              </a:rPr>
              <a:t>https://www.fnu.ac.fj/wp-content/uploads/2023/03/UASR.pdf</a:t>
            </a:r>
            <a:r>
              <a:rPr lang="en-US" sz="1800" dirty="0">
                <a:solidFill>
                  <a:schemeClr val="bg1"/>
                </a:solidFill>
                <a:latin typeface="Arial" panose="020B0604020202020204" pitchFamily="34" charset="0"/>
                <a:cs typeface="Arial" panose="020B0604020202020204" pitchFamily="34" charset="0"/>
              </a:rPr>
              <a:t> </a:t>
            </a:r>
          </a:p>
          <a:p>
            <a:pPr marL="0" indent="0">
              <a:buNone/>
            </a:pPr>
            <a:endParaRPr lang="en-FJ" dirty="0">
              <a:solidFill>
                <a:schemeClr val="bg1"/>
              </a:solidFill>
            </a:endParaRPr>
          </a:p>
        </p:txBody>
      </p:sp>
    </p:spTree>
    <p:extLst>
      <p:ext uri="{BB962C8B-B14F-4D97-AF65-F5344CB8AC3E}">
        <p14:creationId xmlns:p14="http://schemas.microsoft.com/office/powerpoint/2010/main" val="1238653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30746-4CF0-5DA2-0A95-2B69D2016314}"/>
              </a:ext>
            </a:extLst>
          </p:cNvPr>
          <p:cNvSpPr>
            <a:spLocks noGrp="1"/>
          </p:cNvSpPr>
          <p:nvPr>
            <p:ph type="ctrTitle"/>
          </p:nvPr>
        </p:nvSpPr>
        <p:spPr>
          <a:xfrm>
            <a:off x="1828800" y="381001"/>
            <a:ext cx="6172200" cy="990599"/>
          </a:xfrm>
        </p:spPr>
        <p:txBody>
          <a:bodyPr>
            <a:normAutofit fontScale="90000"/>
          </a:bodyPr>
          <a:lstStyle/>
          <a:p>
            <a:r>
              <a:rPr lang="en-US" sz="4000" b="1" dirty="0">
                <a:solidFill>
                  <a:schemeClr val="bg1"/>
                </a:solidFill>
                <a:latin typeface="30Arial"/>
                <a:cs typeface="Arial" panose="020B0604020202020204" pitchFamily="34" charset="0"/>
              </a:rPr>
              <a:t>SUSTAINABILITY PROGRAMS</a:t>
            </a:r>
            <a:endParaRPr lang="en-FJ" sz="4000" b="1" dirty="0">
              <a:solidFill>
                <a:schemeClr val="bg1"/>
              </a:solidFill>
              <a:latin typeface="30Arial"/>
              <a:cs typeface="Arial" panose="020B0604020202020204" pitchFamily="34" charset="0"/>
            </a:endParaRPr>
          </a:p>
        </p:txBody>
      </p:sp>
      <p:sp>
        <p:nvSpPr>
          <p:cNvPr id="3" name="Subtitle 2">
            <a:extLst>
              <a:ext uri="{FF2B5EF4-FFF2-40B4-BE49-F238E27FC236}">
                <a16:creationId xmlns:a16="http://schemas.microsoft.com/office/drawing/2014/main" id="{5760478B-2C05-057D-A1F2-A0C8C2795789}"/>
              </a:ext>
            </a:extLst>
          </p:cNvPr>
          <p:cNvSpPr>
            <a:spLocks noGrp="1"/>
          </p:cNvSpPr>
          <p:nvPr>
            <p:ph type="subTitle" idx="1"/>
          </p:nvPr>
        </p:nvSpPr>
        <p:spPr>
          <a:xfrm>
            <a:off x="1066800" y="1600200"/>
            <a:ext cx="7010400" cy="4267199"/>
          </a:xfrm>
        </p:spPr>
        <p:txBody>
          <a:bodyPr>
            <a:noAutofit/>
          </a:bodyPr>
          <a:lstStyle/>
          <a:p>
            <a:pPr marL="342900" indent="-342900" algn="l">
              <a:buFont typeface="Arial" panose="020B0604020202020204" pitchFamily="34" charset="0"/>
              <a:buChar char="•"/>
            </a:pPr>
            <a:r>
              <a:rPr lang="en-US" sz="1800" dirty="0">
                <a:solidFill>
                  <a:schemeClr val="bg1"/>
                </a:solidFill>
                <a:latin typeface="Arial" panose="020B0604020202020204" pitchFamily="34" charset="0"/>
                <a:cs typeface="Arial" panose="020B0604020202020204" pitchFamily="34" charset="0"/>
              </a:rPr>
              <a:t>Students can join as </a:t>
            </a:r>
            <a:r>
              <a:rPr lang="en-US" sz="1800" b="1" dirty="0">
                <a:solidFill>
                  <a:schemeClr val="bg1"/>
                </a:solidFill>
                <a:latin typeface="Arial" panose="020B0604020202020204" pitchFamily="34" charset="0"/>
                <a:cs typeface="Arial" panose="020B0604020202020204" pitchFamily="34" charset="0"/>
              </a:rPr>
              <a:t>Student Environment Ambassadors.</a:t>
            </a:r>
          </a:p>
          <a:p>
            <a:pPr marL="342900" indent="-342900" algn="l">
              <a:buFont typeface="Arial" panose="020B0604020202020204" pitchFamily="34" charset="0"/>
              <a:buChar char="•"/>
            </a:pPr>
            <a:r>
              <a:rPr lang="en-US" sz="1800" dirty="0">
                <a:solidFill>
                  <a:schemeClr val="bg1"/>
                </a:solidFill>
                <a:latin typeface="Arial" panose="020B0604020202020204" pitchFamily="34" charset="0"/>
                <a:cs typeface="Arial" panose="020B0604020202020204" pitchFamily="34" charset="0"/>
              </a:rPr>
              <a:t>What we do?</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Participate in Let’s Connect program and advocate about climate change, renewable energy and sustainability.</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We do sustainability projects such as greenhouse, compost</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We do campus clean ups</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Celebrating UN days</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Participate in Open Days</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Writing articles</a:t>
            </a:r>
          </a:p>
          <a:p>
            <a:pPr marL="514350" indent="-514350" algn="l">
              <a:buFont typeface="+mj-lt"/>
              <a:buAutoNum type="romanLcPeriod"/>
            </a:pPr>
            <a:r>
              <a:rPr lang="en-US" sz="1800" dirty="0">
                <a:solidFill>
                  <a:schemeClr val="bg1"/>
                </a:solidFill>
                <a:latin typeface="Arial" panose="020B0604020202020204" pitchFamily="34" charset="0"/>
                <a:cs typeface="Arial" panose="020B0604020202020204" pitchFamily="34" charset="0"/>
              </a:rPr>
              <a:t>Community Outreach Projects</a:t>
            </a:r>
          </a:p>
        </p:txBody>
      </p:sp>
    </p:spTree>
    <p:extLst>
      <p:ext uri="{BB962C8B-B14F-4D97-AF65-F5344CB8AC3E}">
        <p14:creationId xmlns:p14="http://schemas.microsoft.com/office/powerpoint/2010/main" val="508860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0FA71-FC9A-CA44-6CB6-923BFCFB5775}"/>
              </a:ext>
            </a:extLst>
          </p:cNvPr>
          <p:cNvSpPr>
            <a:spLocks noGrp="1"/>
          </p:cNvSpPr>
          <p:nvPr>
            <p:ph type="ctrTitle"/>
          </p:nvPr>
        </p:nvSpPr>
        <p:spPr>
          <a:xfrm>
            <a:off x="1905000" y="762000"/>
            <a:ext cx="6248400" cy="838199"/>
          </a:xfrm>
        </p:spPr>
        <p:txBody>
          <a:bodyPr>
            <a:normAutofit/>
          </a:bodyPr>
          <a:lstStyle/>
          <a:p>
            <a:r>
              <a:rPr lang="en-US" sz="3000" b="1" dirty="0">
                <a:solidFill>
                  <a:schemeClr val="bg1"/>
                </a:solidFill>
                <a:latin typeface="Arial" panose="020B0604020202020204" pitchFamily="34" charset="0"/>
                <a:cs typeface="Arial" panose="020B0604020202020204" pitchFamily="34" charset="0"/>
              </a:rPr>
              <a:t>SUSTAINABILTY PROGRAM</a:t>
            </a:r>
            <a:endParaRPr lang="en-FJ" sz="3000" b="1" dirty="0">
              <a:solidFill>
                <a:schemeClr val="bg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75E9BCD9-5ED6-7D2C-A03D-5E803FB59C22}"/>
              </a:ext>
            </a:extLst>
          </p:cNvPr>
          <p:cNvSpPr>
            <a:spLocks noGrp="1"/>
          </p:cNvSpPr>
          <p:nvPr>
            <p:ph type="subTitle" idx="1"/>
          </p:nvPr>
        </p:nvSpPr>
        <p:spPr>
          <a:xfrm>
            <a:off x="990600" y="1905000"/>
            <a:ext cx="7010400" cy="3352800"/>
          </a:xfrm>
        </p:spPr>
        <p:txBody>
          <a:bodyPr>
            <a:normAutofit/>
          </a:bodyPr>
          <a:lstStyle/>
          <a:p>
            <a:pPr algn="l"/>
            <a:r>
              <a:rPr lang="en-US" sz="2800" b="1" dirty="0">
                <a:solidFill>
                  <a:schemeClr val="bg1"/>
                </a:solidFill>
                <a:latin typeface="Arial" panose="020B0604020202020204" pitchFamily="34" charset="0"/>
                <a:cs typeface="Arial" panose="020B0604020202020204" pitchFamily="34" charset="0"/>
              </a:rPr>
              <a:t>How to join?</a:t>
            </a:r>
          </a:p>
          <a:p>
            <a:pPr algn="l"/>
            <a:endParaRPr lang="en-US" b="1" dirty="0">
              <a:solidFill>
                <a:schemeClr val="bg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Please feel free to contact Ms. Maraia Naqura, Student Support Coordinator, Department of Student Support Services</a:t>
            </a:r>
          </a:p>
          <a:p>
            <a:pPr marL="342900" indent="-342900" algn="l">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hlinkClick r:id="rId2"/>
              </a:rPr>
              <a:t>maraia.naqura@fnu.ac.fj</a:t>
            </a:r>
            <a:r>
              <a:rPr lang="en-US" sz="2800" dirty="0">
                <a:solidFill>
                  <a:schemeClr val="bg1"/>
                </a:solidFill>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Phone Contact: 3394000 ext. 2405</a:t>
            </a:r>
            <a:endParaRPr lang="en-FJ"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7501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3D99-EE60-71AA-8F17-8C98577B78A0}"/>
              </a:ext>
            </a:extLst>
          </p:cNvPr>
          <p:cNvSpPr>
            <a:spLocks noGrp="1"/>
          </p:cNvSpPr>
          <p:nvPr>
            <p:ph type="title"/>
          </p:nvPr>
        </p:nvSpPr>
        <p:spPr/>
        <p:txBody>
          <a:bodyPr/>
          <a:lstStyle/>
          <a:p>
            <a:pPr algn="ctr"/>
            <a:r>
              <a:rPr lang="en-US" sz="3000" dirty="0">
                <a:latin typeface="Arial" panose="020B0604020202020204" pitchFamily="34" charset="0"/>
                <a:cs typeface="Arial" panose="020B0604020202020204" pitchFamily="34" charset="0"/>
              </a:rPr>
              <a:t>          </a:t>
            </a:r>
            <a:r>
              <a:rPr lang="en-US" sz="4000" b="1" u="sng" dirty="0">
                <a:solidFill>
                  <a:schemeClr val="bg1"/>
                </a:solidFill>
                <a:effectLst/>
                <a:latin typeface="Arial" panose="020B0604020202020204" pitchFamily="34" charset="0"/>
                <a:ea typeface="Calibri" panose="020F0502020204030204" pitchFamily="34" charset="0"/>
                <a:cs typeface="Arial" panose="020B0604020202020204" pitchFamily="34" charset="0"/>
              </a:rPr>
              <a:t>Sports &amp; Wellness </a:t>
            </a:r>
            <a:br>
              <a:rPr lang="en-FJ" sz="4400" dirty="0">
                <a:effectLst/>
                <a:latin typeface="Calibri" panose="020F0502020204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F4FC1A9B-AF0E-1869-D60C-A7C5814223DE}"/>
              </a:ext>
            </a:extLst>
          </p:cNvPr>
          <p:cNvSpPr>
            <a:spLocks noGrp="1"/>
          </p:cNvSpPr>
          <p:nvPr>
            <p:ph idx="1"/>
          </p:nvPr>
        </p:nvSpPr>
        <p:spPr/>
        <p:txBody>
          <a:bodyPr/>
          <a:lstStyle/>
          <a:p>
            <a:pPr marL="342900" lvl="0" indent="-342900">
              <a:lnSpc>
                <a:spcPct val="107000"/>
              </a:lnSpc>
              <a:buFont typeface="Symbol" panose="05050102010706020507" pitchFamily="18" charset="2"/>
              <a:buChar char=""/>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Inter Campus Games include rugby, soccer, netball, volleyball, basketball and badminton </a:t>
            </a:r>
            <a:endParaRPr lang="en-FJ"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Fiji University Sports Association (FUSA) games </a:t>
            </a:r>
            <a:endParaRPr lang="en-FJ"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Disability Games </a:t>
            </a:r>
            <a:endParaRPr lang="en-FJ"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Oceania Sport Education Programme (OSEP) </a:t>
            </a:r>
            <a:endParaRPr lang="en-FJ"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Coaching Clinic </a:t>
            </a:r>
            <a:endParaRPr lang="en-FJ"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FJ" dirty="0"/>
          </a:p>
        </p:txBody>
      </p:sp>
    </p:spTree>
    <p:extLst>
      <p:ext uri="{BB962C8B-B14F-4D97-AF65-F5344CB8AC3E}">
        <p14:creationId xmlns:p14="http://schemas.microsoft.com/office/powerpoint/2010/main" val="1105783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854075"/>
          </a:xfrm>
        </p:spPr>
        <p:txBody>
          <a:bodyPr>
            <a:normAutofit fontScale="90000"/>
          </a:bodyPr>
          <a:lstStyle/>
          <a:p>
            <a:pPr algn="ctr"/>
            <a:br>
              <a:rPr lang="en-AU" b="1" dirty="0">
                <a:solidFill>
                  <a:schemeClr val="bg1"/>
                </a:solidFill>
              </a:rPr>
            </a:br>
            <a:r>
              <a:rPr lang="en-AU" b="1" dirty="0">
                <a:solidFill>
                  <a:schemeClr val="bg1"/>
                </a:solidFill>
              </a:rPr>
              <a:t>               </a:t>
            </a:r>
            <a:r>
              <a:rPr lang="en-AU" sz="3300" b="1" dirty="0">
                <a:solidFill>
                  <a:schemeClr val="bg1"/>
                </a:solidFill>
                <a:latin typeface="Arial" panose="020B0604020202020204" pitchFamily="34" charset="0"/>
                <a:cs typeface="Arial" panose="020B0604020202020204" pitchFamily="34" charset="0"/>
              </a:rPr>
              <a:t>DISABILITY SERVICES</a:t>
            </a:r>
            <a:endParaRPr lang="en-AU" sz="33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524000"/>
            <a:ext cx="7886700" cy="4652963"/>
          </a:xfrm>
        </p:spPr>
        <p:txBody>
          <a:bodyPr>
            <a:normAutofit fontScale="92500" lnSpcReduction="10000"/>
          </a:bodyPr>
          <a:lstStyle/>
          <a:p>
            <a:pPr marL="0" indent="0">
              <a:buNone/>
            </a:pPr>
            <a:r>
              <a:rPr lang="en-US" sz="2200" dirty="0">
                <a:solidFill>
                  <a:schemeClr val="bg1"/>
                </a:solidFill>
                <a:latin typeface="Arial" panose="020B0604020202020204" pitchFamily="34" charset="0"/>
                <a:cs typeface="Arial" panose="020B0604020202020204" pitchFamily="34" charset="0"/>
              </a:rPr>
              <a:t>The Disability Unit endeavors to serve as a resource </a:t>
            </a:r>
            <a:r>
              <a:rPr lang="en-US" sz="2200" dirty="0" err="1">
                <a:solidFill>
                  <a:schemeClr val="bg1"/>
                </a:solidFill>
                <a:latin typeface="Arial" panose="020B0604020202020204" pitchFamily="34" charset="0"/>
                <a:cs typeface="Arial" panose="020B0604020202020204" pitchFamily="34" charset="0"/>
              </a:rPr>
              <a:t>centre</a:t>
            </a:r>
            <a:r>
              <a:rPr lang="en-US" sz="2200" dirty="0">
                <a:solidFill>
                  <a:schemeClr val="bg1"/>
                </a:solidFill>
                <a:latin typeface="Arial" panose="020B0604020202020204" pitchFamily="34" charset="0"/>
                <a:cs typeface="Arial" panose="020B0604020202020204" pitchFamily="34" charset="0"/>
              </a:rPr>
              <a:t> which advocates equal access to learning and working for students with special needs. This involves setting up a user-friendly environment with specially designed facilities to improve accessibility to those with special needs. Some Services provided under the Disability Unit are: </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Pre-enrollment guidance and support with enrolment</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Provision for note-taking services, Reader Academic practical assistants and sign interpreters </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Moving of lecture and/or tutorial locations when dealing with accessibility issues</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Provision of assistive technology  </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Liaising with academic staff in relation to reasonable adjustments</a:t>
            </a:r>
            <a:endParaRPr lang="en-AU" sz="2200" dirty="0">
              <a:solidFill>
                <a:schemeClr val="bg1"/>
              </a:solidFill>
              <a:latin typeface="Arial" panose="020B0604020202020204" pitchFamily="34" charset="0"/>
              <a:cs typeface="Arial" panose="020B0604020202020204" pitchFamily="34" charset="0"/>
            </a:endParaRPr>
          </a:p>
          <a:p>
            <a:pPr lvl="0"/>
            <a:r>
              <a:rPr lang="en-US" sz="2200" dirty="0">
                <a:solidFill>
                  <a:schemeClr val="bg1"/>
                </a:solidFill>
                <a:latin typeface="Arial" panose="020B0604020202020204" pitchFamily="34" charset="0"/>
                <a:cs typeface="Arial" panose="020B0604020202020204" pitchFamily="34" charset="0"/>
              </a:rPr>
              <a:t>Consultation to students with disability in order to identify reasonable adjustments suitable to their requirements.</a:t>
            </a:r>
            <a:endParaRPr lang="en-AU" sz="2200" dirty="0">
              <a:solidFill>
                <a:schemeClr val="bg1"/>
              </a:solidFill>
              <a:latin typeface="Arial" panose="020B0604020202020204" pitchFamily="34" charset="0"/>
              <a:cs typeface="Arial" panose="020B0604020202020204" pitchFamily="34" charset="0"/>
            </a:endParaRPr>
          </a:p>
          <a:p>
            <a:endParaRPr lang="en-AU" dirty="0"/>
          </a:p>
        </p:txBody>
      </p:sp>
    </p:spTree>
    <p:extLst>
      <p:ext uri="{BB962C8B-B14F-4D97-AF65-F5344CB8AC3E}">
        <p14:creationId xmlns:p14="http://schemas.microsoft.com/office/powerpoint/2010/main" val="283504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36B77-AFDF-EED5-7ADC-4F77DD6B7B99}"/>
              </a:ext>
            </a:extLst>
          </p:cNvPr>
          <p:cNvSpPr>
            <a:spLocks noGrp="1"/>
          </p:cNvSpPr>
          <p:nvPr>
            <p:ph type="title"/>
          </p:nvPr>
        </p:nvSpPr>
        <p:spPr/>
        <p:txBody>
          <a:bodyPr/>
          <a:lstStyle/>
          <a:p>
            <a:pPr algn="ctr"/>
            <a:r>
              <a:rPr lang="en-US" sz="4400" b="1" u="sng" dirty="0">
                <a:solidFill>
                  <a:schemeClr val="bg1"/>
                </a:solidFill>
                <a:effectLst/>
                <a:latin typeface="Arial" panose="020B0604020202020204" pitchFamily="34" charset="0"/>
                <a:ea typeface="Calibri" panose="020F0502020204030204" pitchFamily="34" charset="0"/>
                <a:cs typeface="Arial" panose="020B0604020202020204" pitchFamily="34" charset="0"/>
              </a:rPr>
              <a:t>Counselling Services</a:t>
            </a:r>
            <a:br>
              <a:rPr lang="en-US" sz="4400" b="1" u="sng" dirty="0">
                <a:effectLst/>
                <a:latin typeface="Arial Narrow" panose="020B0606020202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2D0705B7-57FB-2456-3934-CF20D0C8BD48}"/>
              </a:ext>
            </a:extLst>
          </p:cNvPr>
          <p:cNvSpPr>
            <a:spLocks noGrp="1"/>
          </p:cNvSpPr>
          <p:nvPr>
            <p:ph idx="1"/>
          </p:nvPr>
        </p:nvSpPr>
        <p:spPr/>
        <p:txBody>
          <a:bodyPr/>
          <a:lstStyle/>
          <a:p>
            <a:pPr marR="1149985" algn="just">
              <a:lnSpc>
                <a:spcPct val="107000"/>
              </a:lnSpc>
              <a:spcAft>
                <a:spcPts val="800"/>
              </a:spcAft>
              <a:buFont typeface="Wingdings" panose="05000000000000000000" pitchFamily="2" charset="2"/>
              <a:buChar char="Ø"/>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FNU counselling services are free of charge for all FNU students and staff.</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buFont typeface="Wingdings" panose="05000000000000000000" pitchFamily="2" charset="2"/>
              <a:buChar char="Ø"/>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Phone counselling has been fully implemented apart from face-to-face counselling</a:t>
            </a:r>
          </a:p>
          <a:p>
            <a:pPr>
              <a:buFont typeface="Wingdings" panose="05000000000000000000" pitchFamily="2" charset="2"/>
              <a:buChar char="Ø"/>
            </a:pPr>
            <a:r>
              <a:rPr lang="en-US" sz="2800" dirty="0">
                <a:solidFill>
                  <a:schemeClr val="bg1"/>
                </a:solidFill>
                <a:latin typeface="Arial" panose="020B0604020202020204" pitchFamily="34" charset="0"/>
                <a:ea typeface="Calibri" panose="020F0502020204030204" pitchFamily="34" charset="0"/>
                <a:cs typeface="Arial" panose="020B0604020202020204" pitchFamily="34" charset="0"/>
              </a:rPr>
              <a:t>Fortnightly Outreach Programs </a:t>
            </a:r>
          </a:p>
          <a:p>
            <a:pPr>
              <a:buFont typeface="Wingdings" panose="05000000000000000000" pitchFamily="2" charset="2"/>
              <a:buChar char="Ø"/>
            </a:pP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Face to Face and phone counselling</a:t>
            </a:r>
            <a:endParaRPr lang="en-FJ" sz="2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FJ" dirty="0"/>
          </a:p>
        </p:txBody>
      </p:sp>
    </p:spTree>
    <p:extLst>
      <p:ext uri="{BB962C8B-B14F-4D97-AF65-F5344CB8AC3E}">
        <p14:creationId xmlns:p14="http://schemas.microsoft.com/office/powerpoint/2010/main" val="3971574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DD635A-DC47-88BE-ADB8-4544ADFF025E}"/>
              </a:ext>
            </a:extLst>
          </p:cNvPr>
          <p:cNvSpPr>
            <a:spLocks noGrp="1"/>
          </p:cNvSpPr>
          <p:nvPr>
            <p:ph idx="1"/>
          </p:nvPr>
        </p:nvSpPr>
        <p:spPr>
          <a:xfrm>
            <a:off x="457200" y="1447800"/>
            <a:ext cx="8153400" cy="4729163"/>
          </a:xfrm>
        </p:spPr>
        <p:txBody>
          <a:bodyPr>
            <a:normAutofit/>
          </a:bodyPr>
          <a:lstStyle/>
          <a:p>
            <a:r>
              <a:rPr lang="en-US" sz="3200" b="1" dirty="0">
                <a:solidFill>
                  <a:schemeClr val="bg1"/>
                </a:solidFill>
              </a:rPr>
              <a:t>Nasinu Campus Counsellors:</a:t>
            </a:r>
          </a:p>
          <a:p>
            <a:pPr lvl="1"/>
            <a:r>
              <a:rPr lang="en-US" sz="3200" dirty="0">
                <a:solidFill>
                  <a:schemeClr val="bg1"/>
                </a:solidFill>
              </a:rPr>
              <a:t>Ms. Kantha Mani – </a:t>
            </a:r>
            <a:r>
              <a:rPr lang="en-US" sz="3200" dirty="0">
                <a:solidFill>
                  <a:schemeClr val="bg1"/>
                </a:solidFill>
                <a:hlinkClick r:id="rId2"/>
              </a:rPr>
              <a:t>counsellor-km@fnu.ac.fj</a:t>
            </a:r>
            <a:r>
              <a:rPr lang="en-US" sz="3200" dirty="0">
                <a:solidFill>
                  <a:schemeClr val="bg1"/>
                </a:solidFill>
              </a:rPr>
              <a:t> </a:t>
            </a:r>
          </a:p>
          <a:p>
            <a:pPr lvl="1"/>
            <a:r>
              <a:rPr lang="en-US" sz="3200" dirty="0">
                <a:solidFill>
                  <a:schemeClr val="bg1"/>
                </a:solidFill>
              </a:rPr>
              <a:t>Ms. Ronika Deo – </a:t>
            </a:r>
            <a:r>
              <a:rPr lang="en-US" sz="3200" dirty="0">
                <a:solidFill>
                  <a:schemeClr val="bg1"/>
                </a:solidFill>
                <a:hlinkClick r:id="rId3"/>
              </a:rPr>
              <a:t>ronika.deo@fnu.ac.fj</a:t>
            </a:r>
            <a:r>
              <a:rPr lang="en-US" sz="3200" dirty="0">
                <a:solidFill>
                  <a:schemeClr val="bg1"/>
                </a:solidFill>
              </a:rPr>
              <a:t> </a:t>
            </a:r>
          </a:p>
          <a:p>
            <a:r>
              <a:rPr lang="en-US" sz="3200" b="1" dirty="0">
                <a:solidFill>
                  <a:schemeClr val="bg1"/>
                </a:solidFill>
              </a:rPr>
              <a:t>Natabua Campus Counsellor:</a:t>
            </a:r>
          </a:p>
          <a:p>
            <a:pPr lvl="1"/>
            <a:r>
              <a:rPr lang="en-US" sz="3200" dirty="0">
                <a:solidFill>
                  <a:schemeClr val="bg1"/>
                </a:solidFill>
              </a:rPr>
              <a:t>Ms. Monika Koroi – </a:t>
            </a:r>
            <a:r>
              <a:rPr lang="en-US" sz="3200" dirty="0">
                <a:solidFill>
                  <a:schemeClr val="bg1"/>
                </a:solidFill>
                <a:hlinkClick r:id="rId4"/>
              </a:rPr>
              <a:t>monika.koroi@fnu.ac.fj</a:t>
            </a:r>
            <a:r>
              <a:rPr lang="en-US" sz="3200" dirty="0">
                <a:solidFill>
                  <a:schemeClr val="bg1"/>
                </a:solidFill>
              </a:rPr>
              <a:t> </a:t>
            </a:r>
          </a:p>
          <a:p>
            <a:r>
              <a:rPr lang="en-US" sz="3200" b="1" dirty="0">
                <a:solidFill>
                  <a:schemeClr val="bg1"/>
                </a:solidFill>
              </a:rPr>
              <a:t>Labasa Campus Associate Counsellor:</a:t>
            </a:r>
          </a:p>
          <a:p>
            <a:pPr lvl="1"/>
            <a:r>
              <a:rPr lang="en-US" sz="3200" dirty="0">
                <a:solidFill>
                  <a:schemeClr val="bg1"/>
                </a:solidFill>
              </a:rPr>
              <a:t>Ms. Mereoni Waqa – </a:t>
            </a:r>
            <a:r>
              <a:rPr lang="en-US" sz="3200" dirty="0">
                <a:solidFill>
                  <a:schemeClr val="bg1"/>
                </a:solidFill>
                <a:hlinkClick r:id="rId5"/>
              </a:rPr>
              <a:t>mereoni.waqa@fnu.ac.fj</a:t>
            </a:r>
            <a:r>
              <a:rPr lang="en-US" sz="3200" dirty="0">
                <a:solidFill>
                  <a:schemeClr val="bg1"/>
                </a:solidFill>
              </a:rPr>
              <a:t> </a:t>
            </a:r>
          </a:p>
        </p:txBody>
      </p:sp>
    </p:spTree>
    <p:extLst>
      <p:ext uri="{BB962C8B-B14F-4D97-AF65-F5344CB8AC3E}">
        <p14:creationId xmlns:p14="http://schemas.microsoft.com/office/powerpoint/2010/main" val="3716522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1A7C-2614-AA11-A784-BB4A098A9AA8}"/>
              </a:ext>
            </a:extLst>
          </p:cNvPr>
          <p:cNvSpPr>
            <a:spLocks noGrp="1"/>
          </p:cNvSpPr>
          <p:nvPr>
            <p:ph type="title"/>
          </p:nvPr>
        </p:nvSpPr>
        <p:spPr/>
        <p:txBody>
          <a:bodyPr/>
          <a:lstStyle/>
          <a:p>
            <a:pPr algn="ctr"/>
            <a:r>
              <a:rPr lang="en-US" b="1" dirty="0">
                <a:solidFill>
                  <a:schemeClr val="bg1"/>
                </a:solidFill>
                <a:latin typeface="Arial" panose="020B0604020202020204" pitchFamily="34" charset="0"/>
                <a:cs typeface="Arial" panose="020B0604020202020204" pitchFamily="34" charset="0"/>
              </a:rPr>
              <a:t>Uni – Clinic </a:t>
            </a:r>
            <a:endParaRPr lang="en-FJ"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DEA8CD1-E388-B4B9-457A-94E7D4D430DC}"/>
              </a:ext>
            </a:extLst>
          </p:cNvPr>
          <p:cNvSpPr>
            <a:spLocks noGrp="1"/>
          </p:cNvSpPr>
          <p:nvPr>
            <p:ph idx="1"/>
          </p:nvPr>
        </p:nvSpPr>
        <p:spPr/>
        <p:txBody>
          <a:bodyPr>
            <a:normAutofit fontScale="85000" lnSpcReduction="10000"/>
          </a:bodyPr>
          <a:lstStyle/>
          <a:p>
            <a:pPr marL="0" indent="0">
              <a:lnSpc>
                <a:spcPct val="107000"/>
              </a:lnSpc>
              <a:spcAft>
                <a:spcPts val="800"/>
              </a:spcAft>
              <a:buNone/>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Uni-Clinic is located at 2 locations: </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lvl="0" indent="0">
              <a:lnSpc>
                <a:spcPct val="107000"/>
              </a:lnSpc>
              <a:spcAft>
                <a:spcPts val="800"/>
              </a:spcAft>
              <a:buNone/>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Nasinu Uni-clinic </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located in the FNU Nasinu Campus</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914400" lvl="2" indent="0">
              <a:buNone/>
            </a:pP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Natabua Uni-clinic</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 located in the Natabua, Lautoka Campus</a:t>
            </a:r>
          </a:p>
          <a:p>
            <a:pPr marL="914400" lvl="2" indent="0">
              <a:buNone/>
            </a:pPr>
            <a:endParaRPr lang="en-US" sz="2400"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Services Provided are: </a:t>
            </a:r>
            <a:endParaRPr lang="en-FJ" sz="2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Free Medical Consultation</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Dressings for Minor Wounds and Soft Tissue Injuries</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Sexual Health </a:t>
            </a:r>
            <a:r>
              <a:rPr lang="en-US" sz="24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Councelling</a:t>
            </a: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 and STI Testing</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Confidential Sexual Health Counselling</a:t>
            </a:r>
            <a:endParaRPr lang="en-FJ"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FJ" dirty="0"/>
          </a:p>
        </p:txBody>
      </p:sp>
    </p:spTree>
    <p:extLst>
      <p:ext uri="{BB962C8B-B14F-4D97-AF65-F5344CB8AC3E}">
        <p14:creationId xmlns:p14="http://schemas.microsoft.com/office/powerpoint/2010/main" val="1873970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7028C-A382-6C98-39B8-CDF82C40CCDE}"/>
              </a:ext>
            </a:extLst>
          </p:cNvPr>
          <p:cNvSpPr>
            <a:spLocks noGrp="1"/>
          </p:cNvSpPr>
          <p:nvPr>
            <p:ph type="title"/>
          </p:nvPr>
        </p:nvSpPr>
        <p:spPr/>
        <p:txBody>
          <a:bodyPr/>
          <a:lstStyle/>
          <a:p>
            <a:pPr algn="ctr"/>
            <a:r>
              <a:rPr lang="en-US" sz="4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Bursary Scholarship </a:t>
            </a:r>
            <a:br>
              <a:rPr lang="en-US" sz="4400" b="1" dirty="0">
                <a:effectLst/>
                <a:latin typeface="Arial Narrow" panose="020B0606020202030204" pitchFamily="34" charset="0"/>
                <a:ea typeface="Calibri" panose="020F0502020204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8719496E-FDB7-456C-DBE5-E391A8C8C152}"/>
              </a:ext>
            </a:extLst>
          </p:cNvPr>
          <p:cNvSpPr>
            <a:spLocks noGrp="1"/>
          </p:cNvSpPr>
          <p:nvPr>
            <p:ph idx="1"/>
          </p:nvPr>
        </p:nvSpPr>
        <p:spPr>
          <a:xfrm>
            <a:off x="628650" y="1524000"/>
            <a:ext cx="7886700" cy="4652963"/>
          </a:xfrm>
        </p:spPr>
        <p:txBody>
          <a:bodyPr>
            <a:normAutofit fontScale="92500" lnSpcReduction="10000"/>
          </a:bodyPr>
          <a:lstStyle/>
          <a:p>
            <a:pPr marL="0" indent="0">
              <a:buNone/>
            </a:pPr>
            <a:endParaRPr lang="en-FJ" sz="2800" b="0" i="0" u="none" strike="noStrike" baseline="0" dirty="0">
              <a:latin typeface="Arial Narrow" panose="020B0606020202030204" pitchFamily="34" charset="0"/>
            </a:endParaRPr>
          </a:p>
          <a:p>
            <a:r>
              <a:rPr lang="en-US" sz="2600" i="0" u="none" strike="noStrike" baseline="0" dirty="0">
                <a:solidFill>
                  <a:schemeClr val="bg1"/>
                </a:solidFill>
                <a:latin typeface="Arial" panose="020B0604020202020204" pitchFamily="34" charset="0"/>
                <a:cs typeface="Arial" panose="020B0604020202020204" pitchFamily="34" charset="0"/>
              </a:rPr>
              <a:t>The Fiji National University Student Bursary Scheme provides financial assistance to full-time local private students who have enrolled in any undergraduate. Bachelor’s Degree Programme or Postgraduate Studies Programme.</a:t>
            </a:r>
          </a:p>
          <a:p>
            <a:r>
              <a:rPr lang="en-US" sz="2600" dirty="0">
                <a:solidFill>
                  <a:schemeClr val="bg1"/>
                </a:solidFill>
                <a:effectLst/>
                <a:latin typeface="Arial" panose="020B0604020202020204" pitchFamily="34" charset="0"/>
                <a:ea typeface="Calibri" panose="020F0502020204030204" pitchFamily="34" charset="0"/>
                <a:cs typeface="Arial" panose="020B0604020202020204" pitchFamily="34" charset="0"/>
              </a:rPr>
              <a:t>40 scholarships per year</a:t>
            </a:r>
          </a:p>
          <a:p>
            <a:pPr>
              <a:buFont typeface="Arial" panose="020B0604020202020204" pitchFamily="34" charset="0"/>
              <a:buChar char="•"/>
            </a:pPr>
            <a:r>
              <a:rPr lang="en-US" sz="2600" dirty="0">
                <a:solidFill>
                  <a:schemeClr val="bg1"/>
                </a:solidFill>
                <a:latin typeface="Arial" panose="020B0604020202020204" pitchFamily="34" charset="0"/>
                <a:ea typeface="Calibri" panose="020F0502020204030204" pitchFamily="34" charset="0"/>
                <a:cs typeface="Arial" panose="020B0604020202020204" pitchFamily="34" charset="0"/>
              </a:rPr>
              <a:t> $2000 Scholarship per year</a:t>
            </a:r>
            <a:endParaRPr lang="en-FJ" sz="2600" i="0" u="none" strike="noStrike" baseline="0" dirty="0">
              <a:solidFill>
                <a:schemeClr val="bg1"/>
              </a:solidFill>
              <a:latin typeface="Arial" panose="020B0604020202020204" pitchFamily="34" charset="0"/>
              <a:cs typeface="Arial" panose="020B0604020202020204" pitchFamily="34" charset="0"/>
            </a:endParaRPr>
          </a:p>
          <a:p>
            <a:pPr algn="just"/>
            <a:r>
              <a:rPr lang="en-US" sz="2600" i="0" u="none" strike="noStrike" baseline="0" dirty="0">
                <a:solidFill>
                  <a:schemeClr val="bg1"/>
                </a:solidFill>
                <a:latin typeface="Arial" panose="020B0604020202020204" pitchFamily="34" charset="0"/>
                <a:cs typeface="Arial" panose="020B0604020202020204" pitchFamily="34" charset="0"/>
              </a:rPr>
              <a:t> Must have obtained a high school passing mark (Year 13) and have a minimum of 60% pass in each subject with the aligned to the respective discipline. </a:t>
            </a:r>
            <a:endParaRPr lang="en-FJ" sz="2600" i="0" u="none" strike="noStrike" baseline="0" dirty="0">
              <a:solidFill>
                <a:schemeClr val="bg1"/>
              </a:solidFill>
              <a:latin typeface="Arial" panose="020B0604020202020204" pitchFamily="34" charset="0"/>
              <a:cs typeface="Arial" panose="020B0604020202020204" pitchFamily="34" charset="0"/>
            </a:endParaRPr>
          </a:p>
          <a:p>
            <a:pPr algn="just"/>
            <a:r>
              <a:rPr lang="en-US" sz="2600" i="0" u="none" strike="noStrike" baseline="0" dirty="0">
                <a:solidFill>
                  <a:schemeClr val="bg1"/>
                </a:solidFill>
                <a:latin typeface="Arial" panose="020B0604020202020204" pitchFamily="34" charset="0"/>
                <a:cs typeface="Arial" panose="020B0604020202020204" pitchFamily="34" charset="0"/>
              </a:rPr>
              <a:t> Combined household salary of less than $30,000 </a:t>
            </a:r>
            <a:endParaRPr lang="en-US" sz="2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FJ" dirty="0"/>
          </a:p>
        </p:txBody>
      </p:sp>
    </p:spTree>
    <p:extLst>
      <p:ext uri="{BB962C8B-B14F-4D97-AF65-F5344CB8AC3E}">
        <p14:creationId xmlns:p14="http://schemas.microsoft.com/office/powerpoint/2010/main" val="4067010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E9B62-F9A1-B18B-E051-896FC7739DF0}"/>
              </a:ext>
            </a:extLst>
          </p:cNvPr>
          <p:cNvSpPr>
            <a:spLocks noGrp="1"/>
          </p:cNvSpPr>
          <p:nvPr>
            <p:ph type="title"/>
          </p:nvPr>
        </p:nvSpPr>
        <p:spPr/>
        <p:txBody>
          <a:bodyPr/>
          <a:lstStyle/>
          <a:p>
            <a:pPr algn="ctr"/>
            <a:r>
              <a:rPr lang="en-US" sz="4400" b="1" dirty="0">
                <a:solidFill>
                  <a:schemeClr val="bg1"/>
                </a:solidFill>
                <a:latin typeface="Arial" panose="020B0604020202020204" pitchFamily="34" charset="0"/>
                <a:cs typeface="Arial" panose="020B0604020202020204" pitchFamily="34" charset="0"/>
              </a:rPr>
              <a:t>Student Financial Aid  </a:t>
            </a:r>
            <a:br>
              <a:rPr lang="en-US" sz="4400" b="1" dirty="0">
                <a:latin typeface="Arial Narrow" panose="020B0606020202030204" pitchFamily="34" charset="0"/>
                <a:cs typeface="Times New Roman" panose="02020603050405020304" pitchFamily="18" charset="0"/>
              </a:rPr>
            </a:br>
            <a:endParaRPr lang="en-FJ" dirty="0"/>
          </a:p>
        </p:txBody>
      </p:sp>
      <p:sp>
        <p:nvSpPr>
          <p:cNvPr id="3" name="Content Placeholder 2">
            <a:extLst>
              <a:ext uri="{FF2B5EF4-FFF2-40B4-BE49-F238E27FC236}">
                <a16:creationId xmlns:a16="http://schemas.microsoft.com/office/drawing/2014/main" id="{5088D865-781D-025D-110B-51B4E6114640}"/>
              </a:ext>
            </a:extLst>
          </p:cNvPr>
          <p:cNvSpPr>
            <a:spLocks noGrp="1"/>
          </p:cNvSpPr>
          <p:nvPr>
            <p:ph idx="1"/>
          </p:nvPr>
        </p:nvSpPr>
        <p:spPr/>
        <p:txBody>
          <a:bodyPr>
            <a:normAutofit/>
          </a:bodyPr>
          <a:lstStyle/>
          <a:p>
            <a:pPr marL="0" indent="0">
              <a:buNone/>
            </a:pPr>
            <a:endParaRPr lang="en-FJ" sz="2000" b="0" i="0" u="none" strike="noStrike" baseline="0" dirty="0">
              <a:latin typeface="RPFQF G+ Montserrat"/>
            </a:endParaRPr>
          </a:p>
          <a:p>
            <a:r>
              <a:rPr lang="en-US" sz="2400" i="0" u="none" strike="noStrike" baseline="0" dirty="0">
                <a:solidFill>
                  <a:schemeClr val="bg1"/>
                </a:solidFill>
                <a:latin typeface="Arial" panose="020B0604020202020204" pitchFamily="34" charset="0"/>
                <a:cs typeface="Arial" panose="020B0604020202020204" pitchFamily="34" charset="0"/>
              </a:rPr>
              <a:t>Entry is open to all privately enrolled undergraduate students at FNU who have paid the mandatory enrolment fees and enrolled in </a:t>
            </a:r>
            <a:r>
              <a:rPr lang="en-US" sz="2400" i="0" u="none" strike="noStrike" baseline="0" dirty="0" err="1">
                <a:solidFill>
                  <a:schemeClr val="bg1"/>
                </a:solidFill>
                <a:latin typeface="Arial" panose="020B0604020202020204" pitchFamily="34" charset="0"/>
                <a:cs typeface="Arial" panose="020B0604020202020204" pitchFamily="34" charset="0"/>
              </a:rPr>
              <a:t>programmes</a:t>
            </a:r>
            <a:r>
              <a:rPr lang="en-US" sz="2400" i="0" u="none" strike="noStrike" baseline="0" dirty="0">
                <a:solidFill>
                  <a:schemeClr val="bg1"/>
                </a:solidFill>
                <a:latin typeface="Arial" panose="020B0604020202020204" pitchFamily="34" charset="0"/>
                <a:cs typeface="Arial" panose="020B0604020202020204" pitchFamily="34" charset="0"/>
              </a:rPr>
              <a:t> (Diploma &amp; Bachelors only) with a full load.</a:t>
            </a:r>
          </a:p>
          <a:p>
            <a:r>
              <a:rPr lang="en-US" sz="2400" dirty="0">
                <a:solidFill>
                  <a:schemeClr val="bg1"/>
                </a:solidFill>
                <a:latin typeface="Arial" panose="020B0604020202020204" pitchFamily="34" charset="0"/>
                <a:cs typeface="Arial" panose="020B0604020202020204" pitchFamily="34" charset="0"/>
              </a:rPr>
              <a:t>40 spaces per year</a:t>
            </a:r>
          </a:p>
          <a:p>
            <a:r>
              <a:rPr lang="en-US" sz="2400" dirty="0">
                <a:solidFill>
                  <a:schemeClr val="bg1"/>
                </a:solidFill>
                <a:latin typeface="Arial" panose="020B0604020202020204" pitchFamily="34" charset="0"/>
                <a:cs typeface="Arial" panose="020B0604020202020204" pitchFamily="34" charset="0"/>
              </a:rPr>
              <a:t> Work for 20 hours per week for $5 per hour </a:t>
            </a:r>
          </a:p>
          <a:p>
            <a:r>
              <a:rPr lang="en-US" sz="2400" i="0" u="none" strike="noStrike" baseline="0" dirty="0">
                <a:solidFill>
                  <a:schemeClr val="bg1"/>
                </a:solidFill>
                <a:latin typeface="Arial" panose="020B0604020202020204" pitchFamily="34" charset="0"/>
                <a:cs typeface="Arial" panose="020B0604020202020204" pitchFamily="34" charset="0"/>
              </a:rPr>
              <a:t>The students will not receive any cash on hand instead the pay will compensate the fees owed to the University.</a:t>
            </a:r>
            <a:endParaRPr lang="en-US" sz="2400" dirty="0">
              <a:solidFill>
                <a:schemeClr val="bg1"/>
              </a:solidFill>
              <a:latin typeface="Arial" panose="020B0604020202020204" pitchFamily="34" charset="0"/>
              <a:cs typeface="Arial" panose="020B0604020202020204" pitchFamily="34" charset="0"/>
            </a:endParaRPr>
          </a:p>
          <a:p>
            <a:endParaRPr lang="en-FJ" dirty="0"/>
          </a:p>
        </p:txBody>
      </p:sp>
    </p:spTree>
    <p:extLst>
      <p:ext uri="{BB962C8B-B14F-4D97-AF65-F5344CB8AC3E}">
        <p14:creationId xmlns:p14="http://schemas.microsoft.com/office/powerpoint/2010/main" val="2251676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F9DD0-E9AC-3C4C-C3FB-875A45513278}"/>
              </a:ext>
            </a:extLst>
          </p:cNvPr>
          <p:cNvSpPr>
            <a:spLocks noGrp="1"/>
          </p:cNvSpPr>
          <p:nvPr>
            <p:ph type="title"/>
          </p:nvPr>
        </p:nvSpPr>
        <p:spPr/>
        <p:txBody>
          <a:bodyPr>
            <a:normAutofit/>
          </a:bodyPr>
          <a:lstStyle/>
          <a:p>
            <a:pPr algn="ctr"/>
            <a:r>
              <a:rPr lang="en-US" sz="3200" b="1" dirty="0">
                <a:solidFill>
                  <a:schemeClr val="bg1"/>
                </a:solidFill>
                <a:latin typeface="Arial" panose="020B0604020202020204" pitchFamily="34" charset="0"/>
                <a:cs typeface="Arial" panose="020B0604020202020204" pitchFamily="34" charset="0"/>
              </a:rPr>
              <a:t>STUDENT RELATED POLICIES </a:t>
            </a:r>
            <a:endParaRPr lang="en-FJ" sz="3200" b="1"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ABFA68E-6F47-DDAE-9611-B500E957DFF2}"/>
              </a:ext>
            </a:extLst>
          </p:cNvPr>
          <p:cNvSpPr>
            <a:spLocks noGrp="1"/>
          </p:cNvSpPr>
          <p:nvPr>
            <p:ph idx="1"/>
          </p:nvPr>
        </p:nvSpPr>
        <p:spPr/>
        <p:txBody>
          <a:bodyPr>
            <a:normAutofit fontScale="85000" lnSpcReduction="20000"/>
          </a:bodyPr>
          <a:lstStyle/>
          <a:p>
            <a:pPr marL="0" indent="0">
              <a:buNone/>
            </a:pPr>
            <a:r>
              <a:rPr lang="en-US" sz="2800" dirty="0">
                <a:solidFill>
                  <a:schemeClr val="bg1"/>
                </a:solidFill>
              </a:rPr>
              <a:t>1</a:t>
            </a:r>
            <a:r>
              <a:rPr lang="en-US" sz="2800" dirty="0">
                <a:solidFill>
                  <a:schemeClr val="bg1"/>
                </a:solidFill>
                <a:latin typeface="Arial" panose="020B0604020202020204" pitchFamily="34" charset="0"/>
                <a:cs typeface="Arial" panose="020B0604020202020204" pitchFamily="34" charset="0"/>
              </a:rPr>
              <a:t>.  Student Anti- Bullying Harassment Discrimination and </a:t>
            </a:r>
            <a:r>
              <a:rPr lang="en-US" sz="2800" dirty="0" err="1">
                <a:solidFill>
                  <a:schemeClr val="bg1"/>
                </a:solidFill>
                <a:latin typeface="Arial" panose="020B0604020202020204" pitchFamily="34" charset="0"/>
                <a:cs typeface="Arial" panose="020B0604020202020204" pitchFamily="34" charset="0"/>
              </a:rPr>
              <a:t>Victimisation</a:t>
            </a:r>
            <a:r>
              <a:rPr lang="en-US" sz="2800" dirty="0">
                <a:solidFill>
                  <a:schemeClr val="bg1"/>
                </a:solidFill>
                <a:latin typeface="Arial" panose="020B0604020202020204" pitchFamily="34" charset="0"/>
                <a:cs typeface="Arial" panose="020B0604020202020204" pitchFamily="34" charset="0"/>
              </a:rPr>
              <a:t> Policy </a:t>
            </a:r>
          </a:p>
          <a:p>
            <a:pPr>
              <a:buFont typeface="Wingdings" panose="05000000000000000000" pitchFamily="2" charset="2"/>
              <a:buChar char="Ø"/>
            </a:pPr>
            <a:r>
              <a:rPr lang="en-US" sz="2800" dirty="0">
                <a:solidFill>
                  <a:srgbClr val="00B0F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https://www.fnu.ac.fj/wp-content/uploads/2021/09/STUDENT-ANTI-BULLYING-1.pdf</a:t>
            </a:r>
            <a:r>
              <a:rPr lang="en-US" sz="2800" dirty="0">
                <a:solidFill>
                  <a:srgbClr val="00B0F0"/>
                </a:solidFill>
                <a:latin typeface="Arial" panose="020B0604020202020204" pitchFamily="34" charset="0"/>
                <a:cs typeface="Arial" panose="020B0604020202020204" pitchFamily="34" charset="0"/>
              </a:rPr>
              <a:t> </a:t>
            </a:r>
          </a:p>
          <a:p>
            <a:pPr marL="0" indent="0">
              <a:buNone/>
            </a:pPr>
            <a:r>
              <a:rPr lang="en-US" sz="2800" dirty="0">
                <a:solidFill>
                  <a:schemeClr val="bg1"/>
                </a:solidFill>
                <a:latin typeface="Arial" panose="020B0604020202020204" pitchFamily="34" charset="0"/>
                <a:cs typeface="Arial" panose="020B0604020202020204" pitchFamily="34" charset="0"/>
              </a:rPr>
              <a:t>2. FNU Child Protection Policy </a:t>
            </a:r>
          </a:p>
          <a:p>
            <a:pPr>
              <a:buFont typeface="Wingdings" panose="05000000000000000000" pitchFamily="2" charset="2"/>
              <a:buChar char="Ø"/>
            </a:pPr>
            <a:r>
              <a:rPr lang="en-US" sz="2800" dirty="0">
                <a:solidFill>
                  <a:srgbClr val="00B0F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https://www.fnu.ac.fj/wp-content/uploads/2020/10/Child-Care_v2.pdf</a:t>
            </a:r>
            <a:r>
              <a:rPr lang="en-US" sz="2800" dirty="0">
                <a:solidFill>
                  <a:srgbClr val="00B0F0"/>
                </a:solidFill>
                <a:latin typeface="Arial" panose="020B0604020202020204" pitchFamily="34" charset="0"/>
                <a:cs typeface="Arial" panose="020B0604020202020204" pitchFamily="34" charset="0"/>
              </a:rPr>
              <a:t> </a:t>
            </a:r>
          </a:p>
          <a:p>
            <a:pPr marL="0" indent="0">
              <a:buNone/>
            </a:pPr>
            <a:r>
              <a:rPr lang="en-US" sz="2800" i="1" dirty="0">
                <a:solidFill>
                  <a:schemeClr val="bg1"/>
                </a:solidFill>
                <a:effectLst/>
                <a:latin typeface="Arial" panose="020B0604020202020204" pitchFamily="34" charset="0"/>
                <a:cs typeface="Arial" panose="020B0604020202020204" pitchFamily="34" charset="0"/>
              </a:rPr>
              <a:t>You can find both policies on your Moodle Shell. We encourage you to take the quiz and get a chance to win monthly prizes, including hard drives, flash drives, and recharge cards. </a:t>
            </a:r>
            <a:r>
              <a:rPr lang="en-US" sz="28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Course: FNU Anti-Bullying, Harassment, Discrimination &amp; Victimization Policy &amp; Child Protection Policy</a:t>
            </a:r>
            <a:r>
              <a:rPr lang="en-US" sz="2800" dirty="0">
                <a:solidFill>
                  <a:schemeClr val="bg1"/>
                </a:solidFill>
                <a:latin typeface="Arial" panose="020B0604020202020204" pitchFamily="34" charset="0"/>
                <a:cs typeface="Arial" panose="020B0604020202020204" pitchFamily="34" charset="0"/>
              </a:rPr>
              <a:t> </a:t>
            </a:r>
            <a:endParaRPr lang="en-FJ" sz="2800" i="1" dirty="0">
              <a:solidFill>
                <a:schemeClr val="bg1"/>
              </a:solidFill>
              <a:latin typeface="Arial" panose="020B0604020202020204" pitchFamily="34" charset="0"/>
              <a:cs typeface="Arial" panose="020B0604020202020204" pitchFamily="34" charset="0"/>
            </a:endParaRPr>
          </a:p>
          <a:p>
            <a:endParaRPr lang="en-FJ" dirty="0"/>
          </a:p>
        </p:txBody>
      </p:sp>
    </p:spTree>
    <p:extLst>
      <p:ext uri="{BB962C8B-B14F-4D97-AF65-F5344CB8AC3E}">
        <p14:creationId xmlns:p14="http://schemas.microsoft.com/office/powerpoint/2010/main" val="44806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024B1-6C6D-3131-6760-D214CC454F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70AC42-56B0-95C4-0BEE-AA80EC2B42B7}"/>
              </a:ext>
            </a:extLst>
          </p:cNvPr>
          <p:cNvSpPr>
            <a:spLocks noGrp="1"/>
          </p:cNvSpPr>
          <p:nvPr>
            <p:ph type="title"/>
          </p:nvPr>
        </p:nvSpPr>
        <p:spPr>
          <a:xfrm>
            <a:off x="1828800" y="381000"/>
            <a:ext cx="5943600" cy="1235075"/>
          </a:xfrm>
        </p:spPr>
        <p:txBody>
          <a:bodyPr>
            <a:normAutofit fontScale="90000"/>
          </a:bodyPr>
          <a:lstStyle/>
          <a:p>
            <a:pPr algn="ctr"/>
            <a:r>
              <a:rPr lang="en-AU" sz="4400" b="1" dirty="0">
                <a:solidFill>
                  <a:schemeClr val="bg1"/>
                </a:solidFill>
                <a:latin typeface="Arial" panose="020B0604020202020204" pitchFamily="34" charset="0"/>
                <a:cs typeface="Arial" panose="020B0604020202020204" pitchFamily="34" charset="0"/>
              </a:rPr>
              <a:t>OFFICE OF THE REGISTRAR</a:t>
            </a:r>
            <a:endParaRPr lang="en-FJ" b="1"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226C826-09A7-0990-8CE4-456C6EAE777C}"/>
              </a:ext>
            </a:extLst>
          </p:cNvPr>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Department of Admission and Registration</a:t>
            </a:r>
          </a:p>
          <a:p>
            <a:r>
              <a:rPr lang="en-US" dirty="0">
                <a:solidFill>
                  <a:schemeClr val="bg1"/>
                </a:solidFill>
                <a:latin typeface="Arial" panose="020B0604020202020204" pitchFamily="34" charset="0"/>
                <a:cs typeface="Arial" panose="020B0604020202020204" pitchFamily="34" charset="0"/>
              </a:rPr>
              <a:t>Department of Compliance and Assessment</a:t>
            </a:r>
          </a:p>
          <a:p>
            <a:r>
              <a:rPr lang="en-US" dirty="0">
                <a:solidFill>
                  <a:schemeClr val="bg1"/>
                </a:solidFill>
                <a:latin typeface="Arial" panose="020B0604020202020204" pitchFamily="34" charset="0"/>
                <a:cs typeface="Arial" panose="020B0604020202020204" pitchFamily="34" charset="0"/>
              </a:rPr>
              <a:t>Department of Student Support Services</a:t>
            </a:r>
          </a:p>
          <a:p>
            <a:r>
              <a:rPr lang="en-US" dirty="0">
                <a:solidFill>
                  <a:schemeClr val="bg1"/>
                </a:solidFill>
                <a:latin typeface="Arial" panose="020B0604020202020204" pitchFamily="34" charset="0"/>
                <a:cs typeface="Arial" panose="020B0604020202020204" pitchFamily="34" charset="0"/>
              </a:rPr>
              <a:t>Department of Students Systems and Processes</a:t>
            </a:r>
          </a:p>
        </p:txBody>
      </p:sp>
    </p:spTree>
    <p:extLst>
      <p:ext uri="{BB962C8B-B14F-4D97-AF65-F5344CB8AC3E}">
        <p14:creationId xmlns:p14="http://schemas.microsoft.com/office/powerpoint/2010/main" val="1485620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81072-1EB9-D457-5D3F-63F2F919899B}"/>
              </a:ext>
            </a:extLst>
          </p:cNvPr>
          <p:cNvSpPr>
            <a:spLocks noGrp="1"/>
          </p:cNvSpPr>
          <p:nvPr>
            <p:ph type="title"/>
          </p:nvPr>
        </p:nvSpPr>
        <p:spPr/>
        <p:txBody>
          <a:bodyPr>
            <a:normAutofit/>
          </a:bodyPr>
          <a:lstStyle/>
          <a:p>
            <a:pPr algn="ctr"/>
            <a:r>
              <a:rPr lang="en-US" sz="3000" b="1" dirty="0">
                <a:solidFill>
                  <a:schemeClr val="bg1"/>
                </a:solidFill>
                <a:latin typeface="Arial" panose="020B0604020202020204" pitchFamily="34" charset="0"/>
                <a:cs typeface="Arial" panose="020B0604020202020204" pitchFamily="34" charset="0"/>
              </a:rPr>
              <a:t>        FNU STUDENT COMPLAINTS PORTAL </a:t>
            </a:r>
            <a:endParaRPr lang="en-FJ" sz="3000"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2ADC5FD-9F20-E1AB-599D-122EA33F537C}"/>
              </a:ext>
            </a:extLst>
          </p:cNvPr>
          <p:cNvSpPr>
            <a:spLocks noGrp="1"/>
          </p:cNvSpPr>
          <p:nvPr>
            <p:ph idx="1"/>
          </p:nvPr>
        </p:nvSpPr>
        <p:spPr/>
        <p:txBody>
          <a:bodyPr/>
          <a:lstStyle/>
          <a:p>
            <a:pPr marL="342900" indent="-342900">
              <a:buFont typeface="+mj-lt"/>
              <a:buAutoNum type="arabicPeriod"/>
            </a:pPr>
            <a:r>
              <a:rPr lang="en-US" sz="2800" dirty="0">
                <a:solidFill>
                  <a:schemeClr val="bg1"/>
                </a:solidFill>
                <a:latin typeface="Arial" panose="020B0604020202020204" pitchFamily="34" charset="0"/>
                <a:cs typeface="Arial" panose="020B0604020202020204" pitchFamily="34" charset="0"/>
              </a:rPr>
              <a:t>FNU STUDENT COMPLAINTS PORTAL  </a:t>
            </a:r>
            <a:r>
              <a:rPr lang="en-US" sz="2800"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https://www.fnu.ac.fj/student/</a:t>
            </a:r>
            <a:endParaRPr lang="en-US" sz="2800" dirty="0">
              <a:solidFill>
                <a:schemeClr val="bg1"/>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sz="2800" dirty="0">
                <a:solidFill>
                  <a:schemeClr val="bg1"/>
                </a:solidFill>
                <a:latin typeface="Arial" panose="020B0604020202020204" pitchFamily="34" charset="0"/>
                <a:cs typeface="Arial" panose="020B0604020202020204" pitchFamily="34" charset="0"/>
              </a:rPr>
              <a:t>You can raise your complaints here.</a:t>
            </a:r>
          </a:p>
          <a:p>
            <a:endParaRPr lang="en-FJ" dirty="0"/>
          </a:p>
        </p:txBody>
      </p:sp>
    </p:spTree>
    <p:extLst>
      <p:ext uri="{BB962C8B-B14F-4D97-AF65-F5344CB8AC3E}">
        <p14:creationId xmlns:p14="http://schemas.microsoft.com/office/powerpoint/2010/main" val="2940661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1E131-0B74-4FF0-A5A6-2C31C5E46AE1}"/>
              </a:ext>
            </a:extLst>
          </p:cNvPr>
          <p:cNvSpPr>
            <a:spLocks noGrp="1"/>
          </p:cNvSpPr>
          <p:nvPr>
            <p:ph type="ctrTitle"/>
          </p:nvPr>
        </p:nvSpPr>
        <p:spPr>
          <a:xfrm>
            <a:off x="1828800" y="1122363"/>
            <a:ext cx="6172200" cy="401637"/>
          </a:xfrm>
        </p:spPr>
        <p:txBody>
          <a:bodyPr>
            <a:noAutofit/>
          </a:bodyPr>
          <a:lstStyle/>
          <a:p>
            <a:r>
              <a:rPr lang="en-US" sz="3000" b="1" dirty="0">
                <a:solidFill>
                  <a:schemeClr val="bg1"/>
                </a:solidFill>
                <a:latin typeface="Arial" panose="020B0604020202020204" pitchFamily="34" charset="0"/>
                <a:cs typeface="Arial" panose="020B0604020202020204" pitchFamily="34" charset="0"/>
              </a:rPr>
              <a:t>DEPARTMENT OF STUDENT SYSTEMS AND PROCESSES</a:t>
            </a:r>
            <a:endParaRPr lang="en-FJ" sz="3000" b="1" dirty="0">
              <a:solidFill>
                <a:schemeClr val="bg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AF3D3836-8207-8097-C147-11BE3BCF3B2E}"/>
              </a:ext>
            </a:extLst>
          </p:cNvPr>
          <p:cNvSpPr>
            <a:spLocks noGrp="1"/>
          </p:cNvSpPr>
          <p:nvPr>
            <p:ph type="subTitle" idx="1"/>
          </p:nvPr>
        </p:nvSpPr>
        <p:spPr>
          <a:xfrm>
            <a:off x="1143000" y="1600199"/>
            <a:ext cx="6858000" cy="4135437"/>
          </a:xfrm>
        </p:spPr>
        <p:txBody>
          <a:bodyPr>
            <a:normAutofit fontScale="92500" lnSpcReduction="10000"/>
          </a:bodyPr>
          <a:lstStyle/>
          <a:p>
            <a:pPr marL="342900" marR="0" lvl="0" indent="-342900" algn="l">
              <a:buFont typeface="+mj-lt"/>
              <a:buAutoNum type="arabicPeriod"/>
            </a:pPr>
            <a:r>
              <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Graduation</a:t>
            </a: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 Organizes award ceremonies.</a:t>
            </a:r>
          </a:p>
          <a:p>
            <a:pPr marL="342900" marR="0" lvl="0" indent="-342900" algn="l">
              <a:buFont typeface="+mj-lt"/>
              <a:buAutoNum type="arabicPeriod"/>
            </a:pPr>
            <a:endParaRPr lang="en-US" dirty="0">
              <a:solidFill>
                <a:schemeClr val="bg1"/>
              </a:solidFill>
              <a:effectLst/>
              <a:latin typeface="Arial" panose="020B0604020202020204" pitchFamily="34" charset="0"/>
              <a:ea typeface="Aptos" panose="020B0004020202020204" pitchFamily="34" charset="0"/>
              <a:cs typeface="Arial" panose="020B0604020202020204" pitchFamily="34" charset="0"/>
            </a:endParaRPr>
          </a:p>
          <a:p>
            <a:pPr marL="342900" marR="0" lvl="0" indent="-342900" algn="l">
              <a:buFont typeface="+mj-lt"/>
              <a:buAutoNum type="arabicPeriod"/>
            </a:pPr>
            <a:r>
              <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Certification</a:t>
            </a: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 Prints certificates for award and non-award programs; handles reprints as per UASR.</a:t>
            </a:r>
          </a:p>
          <a:p>
            <a:pPr marL="342900" marR="0" lvl="0" indent="-342900" algn="l">
              <a:buFont typeface="+mj-lt"/>
              <a:buAutoNum type="arabicPeriod"/>
            </a:pPr>
            <a:endParaRPr lang="en-US" dirty="0">
              <a:solidFill>
                <a:schemeClr val="bg1"/>
              </a:solidFill>
              <a:effectLst/>
              <a:latin typeface="Arial" panose="020B0604020202020204" pitchFamily="34" charset="0"/>
              <a:ea typeface="Aptos" panose="020B0004020202020204" pitchFamily="34" charset="0"/>
              <a:cs typeface="Arial" panose="020B0604020202020204" pitchFamily="34" charset="0"/>
            </a:endParaRPr>
          </a:p>
          <a:p>
            <a:pPr marL="342900" marR="0" lvl="0" indent="-342900" algn="l">
              <a:buFont typeface="+mj-lt"/>
              <a:buAutoNum type="arabicPeriod"/>
            </a:pPr>
            <a:r>
              <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Credit Transfer</a:t>
            </a: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 Facilitates course transfers between programs.</a:t>
            </a:r>
          </a:p>
          <a:p>
            <a:pPr marL="342900" marR="0" lvl="0" indent="-342900" algn="l">
              <a:buFont typeface="+mj-lt"/>
              <a:buAutoNum type="arabicPeriod"/>
            </a:pPr>
            <a:endParaRPr lang="en-US" dirty="0">
              <a:solidFill>
                <a:schemeClr val="bg1"/>
              </a:solidFill>
              <a:effectLst/>
              <a:latin typeface="Arial" panose="020B0604020202020204" pitchFamily="34" charset="0"/>
              <a:ea typeface="Aptos" panose="020B0004020202020204" pitchFamily="34" charset="0"/>
              <a:cs typeface="Arial" panose="020B0604020202020204" pitchFamily="34" charset="0"/>
            </a:endParaRPr>
          </a:p>
          <a:p>
            <a:pPr marL="342900" marR="0" lvl="0" indent="-342900" algn="l">
              <a:buFont typeface="+mj-lt"/>
              <a:buAutoNum type="arabicPeriod"/>
            </a:pPr>
            <a:r>
              <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Degree Works</a:t>
            </a: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 Academic advising tool. Tracks student progress (completed &amp; pending courses</a:t>
            </a:r>
            <a:r>
              <a:rPr lang="en-US" sz="1800" dirty="0">
                <a:effectLst/>
                <a:latin typeface="Arial Narrow" panose="020B0606020202030204" pitchFamily="34" charset="0"/>
                <a:ea typeface="Times New Roman" panose="02020603050405020304" pitchFamily="18" charset="0"/>
                <a:cs typeface="Aptos" panose="020B0004020202020204" pitchFamily="34" charset="0"/>
              </a:rPr>
              <a:t>).</a:t>
            </a:r>
            <a:endParaRPr lang="en-US" sz="18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766918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0B6D2-BBAD-9E36-2A0F-8855665592AF}"/>
            </a:ext>
          </a:extLst>
        </p:cNvPr>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id="{5AD2104C-3432-A9C3-F1E8-B65C149FECC0}"/>
              </a:ext>
            </a:extLst>
          </p:cNvPr>
          <p:cNvGraphicFramePr>
            <a:graphicFrameLocks noChangeAspect="1"/>
          </p:cNvGraphicFramePr>
          <p:nvPr>
            <p:extLst>
              <p:ext uri="{D42A27DB-BD31-4B8C-83A1-F6EECF244321}">
                <p14:modId xmlns:p14="http://schemas.microsoft.com/office/powerpoint/2010/main" val="1657215978"/>
              </p:ext>
            </p:extLst>
          </p:nvPr>
        </p:nvGraphicFramePr>
        <p:xfrm>
          <a:off x="2590800" y="609600"/>
          <a:ext cx="7391400" cy="7619999"/>
        </p:xfrm>
        <a:graphic>
          <a:graphicData uri="http://schemas.openxmlformats.org/presentationml/2006/ole">
            <mc:AlternateContent xmlns:mc="http://schemas.openxmlformats.org/markup-compatibility/2006">
              <mc:Choice xmlns:v="urn:schemas-microsoft-com:vml" Requires="v">
                <p:oleObj name="Acrobat Document" r:id="rId2" imgW="5667207" imgH="8019704" progId="AcroExch.Document.7">
                  <p:embed/>
                </p:oleObj>
              </mc:Choice>
              <mc:Fallback>
                <p:oleObj name="Acrobat Document" r:id="rId2" imgW="5667207" imgH="8019704" progId="AcroExch.Document.7">
                  <p:embed/>
                  <p:pic>
                    <p:nvPicPr>
                      <p:cNvPr id="5" name="Object 4">
                        <a:extLst>
                          <a:ext uri="{FF2B5EF4-FFF2-40B4-BE49-F238E27FC236}">
                            <a16:creationId xmlns:a16="http://schemas.microsoft.com/office/drawing/2014/main" id="{5AD2104C-3432-A9C3-F1E8-B65C149FECC0}"/>
                          </a:ext>
                        </a:extLst>
                      </p:cNvPr>
                      <p:cNvPicPr/>
                      <p:nvPr/>
                    </p:nvPicPr>
                    <p:blipFill>
                      <a:blip r:embed="rId3"/>
                      <a:stretch>
                        <a:fillRect/>
                      </a:stretch>
                    </p:blipFill>
                    <p:spPr>
                      <a:xfrm>
                        <a:off x="2590800" y="609600"/>
                        <a:ext cx="7391400" cy="7619999"/>
                      </a:xfrm>
                      <a:prstGeom prst="rect">
                        <a:avLst/>
                      </a:prstGeom>
                    </p:spPr>
                  </p:pic>
                </p:oleObj>
              </mc:Fallback>
            </mc:AlternateContent>
          </a:graphicData>
        </a:graphic>
      </p:graphicFrame>
    </p:spTree>
    <p:extLst>
      <p:ext uri="{BB962C8B-B14F-4D97-AF65-F5344CB8AC3E}">
        <p14:creationId xmlns:p14="http://schemas.microsoft.com/office/powerpoint/2010/main" val="41984546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365125"/>
            <a:ext cx="6381750" cy="1158875"/>
          </a:xfrm>
        </p:spPr>
        <p:txBody>
          <a:bodyPr>
            <a:normAutofit fontScale="90000"/>
          </a:bodyPr>
          <a:lstStyle/>
          <a:p>
            <a:r>
              <a:rPr lang="en-AU" b="1" dirty="0">
                <a:solidFill>
                  <a:schemeClr val="bg1"/>
                </a:solidFill>
              </a:rPr>
              <a:t>ACADEMIC OFFICE CONTACTS </a:t>
            </a:r>
          </a:p>
        </p:txBody>
      </p:sp>
      <p:sp>
        <p:nvSpPr>
          <p:cNvPr id="3" name="Content Placeholder 2"/>
          <p:cNvSpPr>
            <a:spLocks noGrp="1"/>
          </p:cNvSpPr>
          <p:nvPr>
            <p:ph idx="1"/>
          </p:nvPr>
        </p:nvSpPr>
        <p:spPr/>
        <p:txBody>
          <a:bodyPr/>
          <a:lstStyle/>
          <a:p>
            <a:r>
              <a:rPr lang="en-AU" dirty="0">
                <a:solidFill>
                  <a:schemeClr val="bg1"/>
                </a:solidFill>
              </a:rPr>
              <a:t>Nasinu Campus Phone 339000 Ext 2402</a:t>
            </a:r>
          </a:p>
          <a:p>
            <a:r>
              <a:rPr lang="en-AU" dirty="0">
                <a:solidFill>
                  <a:schemeClr val="bg1"/>
                </a:solidFill>
              </a:rPr>
              <a:t>Samabula Campus Phone 3381044 Ext 1821</a:t>
            </a:r>
          </a:p>
          <a:p>
            <a:r>
              <a:rPr lang="en-AU" dirty="0">
                <a:solidFill>
                  <a:schemeClr val="bg1"/>
                </a:solidFill>
              </a:rPr>
              <a:t>Lautoka Campus Phone 6667533 Ext 7044</a:t>
            </a:r>
          </a:p>
          <a:p>
            <a:r>
              <a:rPr lang="en-AU" dirty="0">
                <a:solidFill>
                  <a:schemeClr val="bg1"/>
                </a:solidFill>
              </a:rPr>
              <a:t>Ba Campus Phone 6674699 Ext 7702</a:t>
            </a:r>
          </a:p>
          <a:p>
            <a:r>
              <a:rPr lang="en-AU" dirty="0">
                <a:solidFill>
                  <a:schemeClr val="bg1"/>
                </a:solidFill>
              </a:rPr>
              <a:t>Nadi Campus Phone 67248889 Ext 6109</a:t>
            </a:r>
          </a:p>
          <a:p>
            <a:r>
              <a:rPr lang="en-AU" dirty="0">
                <a:solidFill>
                  <a:schemeClr val="bg1"/>
                </a:solidFill>
              </a:rPr>
              <a:t>Labasa Campus Phone 8818050 Ext 8834</a:t>
            </a:r>
          </a:p>
          <a:p>
            <a:r>
              <a:rPr lang="en-AU" dirty="0">
                <a:solidFill>
                  <a:schemeClr val="bg1"/>
                </a:solidFill>
              </a:rPr>
              <a:t>Koronivia Campus Phone 3394000 Ext 5952</a:t>
            </a:r>
          </a:p>
          <a:p>
            <a:r>
              <a:rPr lang="en-AU" dirty="0">
                <a:solidFill>
                  <a:schemeClr val="bg1"/>
                </a:solidFill>
              </a:rPr>
              <a:t>E-mail: </a:t>
            </a:r>
            <a:r>
              <a:rPr lang="en-AU" dirty="0">
                <a:solidFill>
                  <a:schemeClr val="bg1"/>
                </a:solidFill>
                <a:hlinkClick r:id="rId2"/>
              </a:rPr>
              <a:t>admission@fnu.ac.fj</a:t>
            </a:r>
            <a:r>
              <a:rPr lang="en-AU" dirty="0">
                <a:solidFill>
                  <a:schemeClr val="bg1"/>
                </a:solidFill>
              </a:rPr>
              <a:t> </a:t>
            </a:r>
          </a:p>
          <a:p>
            <a:endParaRPr lang="en-AU" dirty="0"/>
          </a:p>
        </p:txBody>
      </p:sp>
    </p:spTree>
    <p:extLst>
      <p:ext uri="{BB962C8B-B14F-4D97-AF65-F5344CB8AC3E}">
        <p14:creationId xmlns:p14="http://schemas.microsoft.com/office/powerpoint/2010/main" val="23223639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0F596-1836-8683-E196-F98D683873B5}"/>
              </a:ext>
            </a:extLst>
          </p:cNvPr>
          <p:cNvSpPr>
            <a:spLocks noGrp="1"/>
          </p:cNvSpPr>
          <p:nvPr>
            <p:ph type="title"/>
          </p:nvPr>
        </p:nvSpPr>
        <p:spPr>
          <a:xfrm>
            <a:off x="628650" y="365125"/>
            <a:ext cx="7886700" cy="1082675"/>
          </a:xfrm>
        </p:spPr>
        <p:txBody>
          <a:bodyPr/>
          <a:lstStyle/>
          <a:p>
            <a:r>
              <a:rPr lang="en-US" dirty="0"/>
              <a:t>           </a:t>
            </a:r>
            <a:r>
              <a:rPr lang="en-US" b="1" dirty="0">
                <a:solidFill>
                  <a:schemeClr val="bg1"/>
                </a:solidFill>
              </a:rPr>
              <a:t>Contacts: </a:t>
            </a:r>
          </a:p>
        </p:txBody>
      </p:sp>
      <p:sp>
        <p:nvSpPr>
          <p:cNvPr id="3" name="Content Placeholder 2">
            <a:extLst>
              <a:ext uri="{FF2B5EF4-FFF2-40B4-BE49-F238E27FC236}">
                <a16:creationId xmlns:a16="http://schemas.microsoft.com/office/drawing/2014/main" id="{362A90FA-050A-EF6B-3943-ABE3ACF2E89F}"/>
              </a:ext>
            </a:extLst>
          </p:cNvPr>
          <p:cNvSpPr>
            <a:spLocks noGrp="1"/>
          </p:cNvSpPr>
          <p:nvPr>
            <p:ph idx="1"/>
          </p:nvPr>
        </p:nvSpPr>
        <p:spPr/>
        <p:txBody>
          <a:bodyPr/>
          <a:lstStyle/>
          <a:p>
            <a:r>
              <a:rPr lang="en-US" dirty="0">
                <a:solidFill>
                  <a:schemeClr val="bg1"/>
                </a:solidFill>
              </a:rPr>
              <a:t>Act. Manager Admission &amp; Registration: </a:t>
            </a:r>
            <a:r>
              <a:rPr lang="en-US" dirty="0">
                <a:solidFill>
                  <a:schemeClr val="bg1"/>
                </a:solidFill>
                <a:hlinkClick r:id="rId2"/>
              </a:rPr>
              <a:t>MAR@fnu.ac.fj</a:t>
            </a:r>
            <a:r>
              <a:rPr lang="en-US" dirty="0">
                <a:solidFill>
                  <a:schemeClr val="bg1"/>
                </a:solidFill>
              </a:rPr>
              <a:t> </a:t>
            </a:r>
          </a:p>
          <a:p>
            <a:r>
              <a:rPr lang="en-US" dirty="0">
                <a:solidFill>
                  <a:schemeClr val="bg1"/>
                </a:solidFill>
              </a:rPr>
              <a:t>Manager Student Systems &amp; Processes: </a:t>
            </a:r>
            <a:r>
              <a:rPr lang="en-US" dirty="0">
                <a:solidFill>
                  <a:schemeClr val="bg1"/>
                </a:solidFill>
                <a:hlinkClick r:id="rId3"/>
              </a:rPr>
              <a:t>mssp@fnu.ac.fj</a:t>
            </a:r>
            <a:r>
              <a:rPr lang="en-US" dirty="0">
                <a:solidFill>
                  <a:schemeClr val="bg1"/>
                </a:solidFill>
              </a:rPr>
              <a:t> </a:t>
            </a:r>
          </a:p>
          <a:p>
            <a:r>
              <a:rPr lang="en-US" dirty="0">
                <a:solidFill>
                  <a:schemeClr val="bg1"/>
                </a:solidFill>
              </a:rPr>
              <a:t>Manager Compliance &amp; Assessment: </a:t>
            </a:r>
            <a:r>
              <a:rPr lang="en-US" dirty="0">
                <a:solidFill>
                  <a:schemeClr val="bg1"/>
                </a:solidFill>
                <a:hlinkClick r:id="rId4"/>
              </a:rPr>
              <a:t>mcas@fnu.ac.fj</a:t>
            </a:r>
            <a:r>
              <a:rPr lang="en-US" dirty="0">
                <a:solidFill>
                  <a:schemeClr val="bg1"/>
                </a:solidFill>
              </a:rPr>
              <a:t> </a:t>
            </a:r>
          </a:p>
          <a:p>
            <a:r>
              <a:rPr lang="en-US" dirty="0">
                <a:solidFill>
                  <a:schemeClr val="bg1"/>
                </a:solidFill>
              </a:rPr>
              <a:t>Act. Manager Student Support Services: </a:t>
            </a:r>
          </a:p>
          <a:p>
            <a:pPr marL="0" indent="0">
              <a:buNone/>
            </a:pPr>
            <a:r>
              <a:rPr lang="en-US">
                <a:solidFill>
                  <a:schemeClr val="bg1"/>
                </a:solidFill>
                <a:hlinkClick r:id="rId5"/>
              </a:rPr>
              <a:t>Amss-ps</a:t>
            </a:r>
            <a:r>
              <a:rPr lang="en-US" dirty="0">
                <a:solidFill>
                  <a:schemeClr val="bg1"/>
                </a:solidFill>
                <a:hlinkClick r:id="rId5"/>
              </a:rPr>
              <a:t>@fnu.ac.fj</a:t>
            </a:r>
            <a:r>
              <a:rPr lang="en-US" dirty="0">
                <a:solidFill>
                  <a:schemeClr val="bg1"/>
                </a:solidFill>
              </a:rPr>
              <a:t> </a:t>
            </a:r>
          </a:p>
        </p:txBody>
      </p:sp>
    </p:spTree>
    <p:extLst>
      <p:ext uri="{BB962C8B-B14F-4D97-AF65-F5344CB8AC3E}">
        <p14:creationId xmlns:p14="http://schemas.microsoft.com/office/powerpoint/2010/main" val="36499305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EB41D-E349-FD56-93C1-B730B0D04039}"/>
              </a:ext>
            </a:extLst>
          </p:cNvPr>
          <p:cNvSpPr>
            <a:spLocks noGrp="1"/>
          </p:cNvSpPr>
          <p:nvPr>
            <p:ph type="title"/>
          </p:nvPr>
        </p:nvSpPr>
        <p:spPr/>
        <p:txBody>
          <a:bodyPr/>
          <a:lstStyle/>
          <a:p>
            <a:pPr algn="ctr"/>
            <a:r>
              <a:rPr lang="en-US" b="1" dirty="0">
                <a:solidFill>
                  <a:schemeClr val="bg1"/>
                </a:solidFill>
              </a:rPr>
              <a:t>Contacts</a:t>
            </a:r>
            <a:endParaRPr lang="en-US" dirty="0"/>
          </a:p>
        </p:txBody>
      </p:sp>
      <p:sp>
        <p:nvSpPr>
          <p:cNvPr id="3" name="Content Placeholder 2">
            <a:extLst>
              <a:ext uri="{FF2B5EF4-FFF2-40B4-BE49-F238E27FC236}">
                <a16:creationId xmlns:a16="http://schemas.microsoft.com/office/drawing/2014/main" id="{E456C8CA-7223-50CE-D831-67944F02105D}"/>
              </a:ext>
            </a:extLst>
          </p:cNvPr>
          <p:cNvSpPr>
            <a:spLocks noGrp="1"/>
          </p:cNvSpPr>
          <p:nvPr>
            <p:ph idx="1"/>
          </p:nvPr>
        </p:nvSpPr>
        <p:spPr/>
        <p:txBody>
          <a:bodyPr/>
          <a:lstStyle/>
          <a:p>
            <a:r>
              <a:rPr lang="en-US" dirty="0">
                <a:solidFill>
                  <a:schemeClr val="bg1"/>
                </a:solidFill>
              </a:rPr>
              <a:t>Qualification Verification: </a:t>
            </a:r>
            <a:r>
              <a:rPr lang="en-US" dirty="0">
                <a:solidFill>
                  <a:schemeClr val="bg1"/>
                </a:solidFill>
                <a:hlinkClick r:id="rId2"/>
              </a:rPr>
              <a:t>qualification.verification@fnu.ac.fj</a:t>
            </a:r>
            <a:endParaRPr lang="en-US" dirty="0">
              <a:solidFill>
                <a:schemeClr val="bg1"/>
              </a:solidFill>
            </a:endParaRPr>
          </a:p>
          <a:p>
            <a:r>
              <a:rPr lang="en-US" dirty="0">
                <a:solidFill>
                  <a:schemeClr val="bg1"/>
                </a:solidFill>
              </a:rPr>
              <a:t>Graduation Coordinator: </a:t>
            </a:r>
            <a:r>
              <a:rPr lang="en-US" dirty="0">
                <a:solidFill>
                  <a:schemeClr val="bg1"/>
                </a:solidFill>
                <a:hlinkClick r:id="rId3"/>
              </a:rPr>
              <a:t>gc@fnu.ac.fj</a:t>
            </a:r>
            <a:r>
              <a:rPr lang="en-US" dirty="0">
                <a:solidFill>
                  <a:schemeClr val="bg1"/>
                </a:solidFill>
              </a:rPr>
              <a:t> </a:t>
            </a:r>
          </a:p>
          <a:p>
            <a:r>
              <a:rPr lang="en-US" dirty="0">
                <a:solidFill>
                  <a:schemeClr val="bg1"/>
                </a:solidFill>
              </a:rPr>
              <a:t>Coordinator Regional , International &amp; Sponsor Services: </a:t>
            </a:r>
            <a:r>
              <a:rPr lang="en-US" dirty="0">
                <a:solidFill>
                  <a:schemeClr val="bg1"/>
                </a:solidFill>
                <a:hlinkClick r:id="rId4"/>
              </a:rPr>
              <a:t>criss@fnu.ac.fj</a:t>
            </a:r>
            <a:r>
              <a:rPr lang="en-US" dirty="0">
                <a:solidFill>
                  <a:schemeClr val="bg1"/>
                </a:solidFill>
              </a:rPr>
              <a:t> </a:t>
            </a:r>
          </a:p>
          <a:p>
            <a:r>
              <a:rPr lang="en-US" dirty="0">
                <a:solidFill>
                  <a:schemeClr val="bg1"/>
                </a:solidFill>
              </a:rPr>
              <a:t>Coordinator- Exam Operations: </a:t>
            </a:r>
            <a:r>
              <a:rPr lang="en-US" dirty="0">
                <a:solidFill>
                  <a:schemeClr val="bg1"/>
                </a:solidFill>
                <a:hlinkClick r:id="rId5"/>
              </a:rPr>
              <a:t>ce@fnu.ac.fj</a:t>
            </a:r>
            <a:r>
              <a:rPr lang="en-US" dirty="0">
                <a:solidFill>
                  <a:schemeClr val="bg1"/>
                </a:solidFill>
              </a:rPr>
              <a:t> </a:t>
            </a:r>
          </a:p>
          <a:p>
            <a:r>
              <a:rPr lang="en-US" dirty="0">
                <a:solidFill>
                  <a:schemeClr val="bg1"/>
                </a:solidFill>
              </a:rPr>
              <a:t>Student Support Coordinator: </a:t>
            </a:r>
            <a:r>
              <a:rPr lang="en-US" dirty="0">
                <a:solidFill>
                  <a:schemeClr val="bg1"/>
                </a:solidFill>
                <a:hlinkClick r:id="rId6"/>
              </a:rPr>
              <a:t>ssc@fnu.ac.fj</a:t>
            </a: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438700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D50B-8E7B-81BD-65AB-89F35C7F516C}"/>
              </a:ext>
            </a:extLst>
          </p:cNvPr>
          <p:cNvSpPr>
            <a:spLocks noGrp="1"/>
          </p:cNvSpPr>
          <p:nvPr>
            <p:ph type="title"/>
          </p:nvPr>
        </p:nvSpPr>
        <p:spPr/>
        <p:txBody>
          <a:bodyPr/>
          <a:lstStyle/>
          <a:p>
            <a:r>
              <a:rPr lang="en-US" dirty="0">
                <a:solidFill>
                  <a:schemeClr val="bg1"/>
                </a:solidFill>
              </a:rPr>
              <a:t>          </a:t>
            </a:r>
            <a:r>
              <a:rPr lang="en-US" b="1" dirty="0">
                <a:solidFill>
                  <a:schemeClr val="bg1"/>
                </a:solidFill>
              </a:rPr>
              <a:t>ORIENTATION SHELL</a:t>
            </a:r>
          </a:p>
        </p:txBody>
      </p:sp>
      <p:sp>
        <p:nvSpPr>
          <p:cNvPr id="3" name="Content Placeholder 2">
            <a:extLst>
              <a:ext uri="{FF2B5EF4-FFF2-40B4-BE49-F238E27FC236}">
                <a16:creationId xmlns:a16="http://schemas.microsoft.com/office/drawing/2014/main" id="{2D1991F3-9464-AFD6-BE5C-46E441932AF5}"/>
              </a:ext>
            </a:extLst>
          </p:cNvPr>
          <p:cNvSpPr>
            <a:spLocks noGrp="1"/>
          </p:cNvSpPr>
          <p:nvPr>
            <p:ph idx="1"/>
          </p:nvPr>
        </p:nvSpPr>
        <p:spPr/>
        <p:txBody>
          <a:bodyPr/>
          <a:lstStyle/>
          <a:p>
            <a:r>
              <a:rPr lang="en-US" dirty="0">
                <a:solidFill>
                  <a:schemeClr val="bg1"/>
                </a:solidFill>
              </a:rPr>
              <a:t>You can access the orientation shell on the website:</a:t>
            </a:r>
          </a:p>
          <a:p>
            <a:r>
              <a:rPr lang="en-US" u="sng" dirty="0">
                <a:hlinkClick r:id="rId2"/>
              </a:rPr>
              <a:t>https://www.fnu.ac.fj/study/student-support/orientation/</a:t>
            </a:r>
            <a:endParaRPr lang="en-US" dirty="0"/>
          </a:p>
          <a:p>
            <a:endParaRPr lang="en-US" dirty="0"/>
          </a:p>
        </p:txBody>
      </p:sp>
    </p:spTree>
    <p:extLst>
      <p:ext uri="{BB962C8B-B14F-4D97-AF65-F5344CB8AC3E}">
        <p14:creationId xmlns:p14="http://schemas.microsoft.com/office/powerpoint/2010/main" val="15408752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65125"/>
            <a:ext cx="6762750" cy="92075"/>
          </a:xfrm>
        </p:spPr>
        <p:txBody>
          <a:bodyPr>
            <a:normAutofit fontScale="90000"/>
          </a:bodyPr>
          <a:lstStyle/>
          <a:p>
            <a:pPr algn="ct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br>
              <a:rPr lang="en-US" sz="5400" b="1" i="1" dirty="0">
                <a:solidFill>
                  <a:schemeClr val="bg1"/>
                </a:solidFill>
                <a:latin typeface="Brush Script MT" pitchFamily="66" charset="0"/>
              </a:rPr>
            </a:br>
            <a:r>
              <a:rPr lang="en-US" sz="4900" b="1" i="1" dirty="0">
                <a:solidFill>
                  <a:schemeClr val="bg1"/>
                </a:solidFill>
                <a:latin typeface="Baguet Script" panose="00000500000000000000" pitchFamily="2" charset="0"/>
              </a:rPr>
              <a:t>Vinaka and we wish you all the best in your academic journey here at FNU. </a:t>
            </a:r>
            <a:endParaRPr lang="en-AU" sz="4900" dirty="0">
              <a:solidFill>
                <a:schemeClr val="bg1"/>
              </a:solidFill>
              <a:latin typeface="Baguet Script" panose="00000500000000000000" pitchFamily="2" charset="0"/>
            </a:endParaRPr>
          </a:p>
        </p:txBody>
      </p:sp>
      <p:sp>
        <p:nvSpPr>
          <p:cNvPr id="3" name="Content Placeholder 2"/>
          <p:cNvSpPr>
            <a:spLocks noGrp="1"/>
          </p:cNvSpPr>
          <p:nvPr>
            <p:ph idx="1"/>
          </p:nvPr>
        </p:nvSpPr>
        <p:spPr/>
        <p:txBody>
          <a:bodyPr/>
          <a:lstStyle/>
          <a:p>
            <a:pPr marL="0" lvl="0" indent="0" defTabSz="457200">
              <a:lnSpc>
                <a:spcPct val="100000"/>
              </a:lnSpc>
              <a:buClr>
                <a:srgbClr val="5FCBEF"/>
              </a:buClr>
              <a:buSzPct val="80000"/>
              <a:buNone/>
            </a:pPr>
            <a:r>
              <a:rPr lang="en-US" sz="3600" b="1" i="1" dirty="0">
                <a:solidFill>
                  <a:schemeClr val="bg1"/>
                </a:solidFill>
                <a:latin typeface="Trebuchet MS"/>
              </a:rPr>
              <a:t> </a:t>
            </a:r>
          </a:p>
          <a:p>
            <a:endParaRPr lang="en-AU" dirty="0"/>
          </a:p>
        </p:txBody>
      </p:sp>
      <p:sp>
        <p:nvSpPr>
          <p:cNvPr id="8" name="AutoShape 4" descr="Student Getting Success In Education Illustration - Free Download  Miscellaneous Illustrations | IconScout">
            <a:extLst>
              <a:ext uri="{FF2B5EF4-FFF2-40B4-BE49-F238E27FC236}">
                <a16:creationId xmlns:a16="http://schemas.microsoft.com/office/drawing/2014/main" id="{4182F910-92D2-0DA3-FF16-15C6B400423B}"/>
              </a:ext>
            </a:extLst>
          </p:cNvPr>
          <p:cNvSpPr>
            <a:spLocks noChangeAspect="1" noChangeArrowheads="1"/>
          </p:cNvSpPr>
          <p:nvPr/>
        </p:nvSpPr>
        <p:spPr bwMode="auto">
          <a:xfrm>
            <a:off x="4419600" y="3276600"/>
            <a:ext cx="1828800" cy="838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descr="A person and person sitting on books&#10;&#10;AI-generated content may be incorrect.">
            <a:extLst>
              <a:ext uri="{FF2B5EF4-FFF2-40B4-BE49-F238E27FC236}">
                <a16:creationId xmlns:a16="http://schemas.microsoft.com/office/drawing/2014/main" id="{470B39CD-5954-0E60-1512-2729C45DCF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2743200"/>
            <a:ext cx="4267199" cy="3124200"/>
          </a:xfrm>
          <a:prstGeom prst="rect">
            <a:avLst/>
          </a:prstGeom>
        </p:spPr>
      </p:pic>
    </p:spTree>
    <p:extLst>
      <p:ext uri="{BB962C8B-B14F-4D97-AF65-F5344CB8AC3E}">
        <p14:creationId xmlns:p14="http://schemas.microsoft.com/office/powerpoint/2010/main" val="214712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dirty="0">
                <a:solidFill>
                  <a:schemeClr val="bg1"/>
                </a:solidFill>
                <a:latin typeface="Arial Black" panose="020B0A04020102020204" pitchFamily="34" charset="0"/>
              </a:rPr>
              <a:t>        </a:t>
            </a:r>
            <a:r>
              <a:rPr lang="en-AU" sz="3200" b="1" dirty="0">
                <a:solidFill>
                  <a:schemeClr val="bg1"/>
                </a:solidFill>
                <a:latin typeface="Arial" panose="020B0604020202020204" pitchFamily="34" charset="0"/>
                <a:cs typeface="Arial" panose="020B0604020202020204" pitchFamily="34" charset="0"/>
              </a:rPr>
              <a:t>OFFICE OF THE REGISTRAR</a:t>
            </a:r>
          </a:p>
        </p:txBody>
      </p:sp>
      <p:sp>
        <p:nvSpPr>
          <p:cNvPr id="4" name="Content Placeholder 3"/>
          <p:cNvSpPr>
            <a:spLocks noGrp="1"/>
          </p:cNvSpPr>
          <p:nvPr>
            <p:ph idx="1"/>
          </p:nvPr>
        </p:nvSpPr>
        <p:spPr>
          <a:xfrm>
            <a:off x="628650" y="1447800"/>
            <a:ext cx="7981950" cy="4876799"/>
          </a:xfrm>
        </p:spPr>
        <p:txBody>
          <a:bodyPr>
            <a:normAutofit fontScale="92500"/>
          </a:bodyPr>
          <a:lstStyle/>
          <a:p>
            <a:pPr marL="0" indent="0" algn="ctr">
              <a:buNone/>
            </a:pPr>
            <a:r>
              <a:rPr lang="en-AU" b="1" dirty="0">
                <a:solidFill>
                  <a:schemeClr val="bg1"/>
                </a:solidFill>
                <a:latin typeface="Arial" panose="020B0604020202020204" pitchFamily="34" charset="0"/>
                <a:cs typeface="Arial" panose="020B0604020202020204" pitchFamily="34" charset="0"/>
              </a:rPr>
              <a:t>DEPARTMENT OF ADMISSION AND REGISTRATION</a:t>
            </a:r>
          </a:p>
          <a:p>
            <a:pPr marL="0" lvl="0" indent="0">
              <a:buNone/>
            </a:pPr>
            <a:r>
              <a:rPr lang="en-AU" sz="2200" dirty="0">
                <a:solidFill>
                  <a:schemeClr val="bg1"/>
                </a:solidFill>
                <a:latin typeface="Arial" panose="020B0604020202020204" pitchFamily="34" charset="0"/>
                <a:cs typeface="Arial" panose="020B0604020202020204" pitchFamily="34" charset="0"/>
              </a:rPr>
              <a:t>The following services are provided by the Academic Offices located at all our major FNU Campuses : </a:t>
            </a:r>
          </a:p>
          <a:p>
            <a:pPr lvl="0"/>
            <a:r>
              <a:rPr lang="en-AU" sz="2200" dirty="0">
                <a:solidFill>
                  <a:prstClr val="white"/>
                </a:solidFill>
                <a:latin typeface="Arial" panose="020B0604020202020204" pitchFamily="34" charset="0"/>
                <a:cs typeface="Arial" panose="020B0604020202020204" pitchFamily="34" charset="0"/>
              </a:rPr>
              <a:t>Admission</a:t>
            </a:r>
          </a:p>
          <a:p>
            <a:pPr lvl="0"/>
            <a:r>
              <a:rPr lang="en-AU" sz="2200" dirty="0">
                <a:solidFill>
                  <a:prstClr val="white"/>
                </a:solidFill>
                <a:latin typeface="Arial" panose="020B0604020202020204" pitchFamily="34" charset="0"/>
                <a:cs typeface="Arial" panose="020B0604020202020204" pitchFamily="34" charset="0"/>
              </a:rPr>
              <a:t>Registration (</a:t>
            </a:r>
            <a:r>
              <a:rPr lang="en-US" sz="2200" dirty="0">
                <a:solidFill>
                  <a:prstClr val="white"/>
                </a:solidFill>
                <a:latin typeface="Arial" panose="020B0604020202020204" pitchFamily="34" charset="0"/>
                <a:cs typeface="Arial" panose="020B0604020202020204" pitchFamily="34" charset="0"/>
              </a:rPr>
              <a:t>Online registration as per Programme Structure) </a:t>
            </a:r>
          </a:p>
          <a:p>
            <a:pPr lvl="0"/>
            <a:r>
              <a:rPr lang="en-AU" sz="2200" dirty="0">
                <a:solidFill>
                  <a:prstClr val="white"/>
                </a:solidFill>
                <a:latin typeface="Arial" panose="020B0604020202020204" pitchFamily="34" charset="0"/>
                <a:cs typeface="Arial" panose="020B0604020202020204" pitchFamily="34" charset="0"/>
              </a:rPr>
              <a:t>ID Card Processing </a:t>
            </a:r>
          </a:p>
          <a:p>
            <a:pPr lvl="0"/>
            <a:r>
              <a:rPr lang="en-AU" sz="2200" dirty="0">
                <a:solidFill>
                  <a:prstClr val="white"/>
                </a:solidFill>
                <a:latin typeface="Arial" panose="020B0604020202020204" pitchFamily="34" charset="0"/>
                <a:cs typeface="Arial" panose="020B0604020202020204" pitchFamily="34" charset="0"/>
              </a:rPr>
              <a:t>Official letters – Bonafide, English, Audit &amp; Practicum Letters</a:t>
            </a:r>
          </a:p>
          <a:p>
            <a:pPr lvl="0"/>
            <a:r>
              <a:rPr lang="en-AU" sz="2200" dirty="0">
                <a:solidFill>
                  <a:prstClr val="white"/>
                </a:solidFill>
                <a:latin typeface="Arial" panose="020B0604020202020204" pitchFamily="34" charset="0"/>
                <a:cs typeface="Arial" panose="020B0604020202020204" pitchFamily="34" charset="0"/>
              </a:rPr>
              <a:t>Official Transcripts</a:t>
            </a:r>
          </a:p>
          <a:p>
            <a:r>
              <a:rPr lang="en-US" sz="2200" dirty="0">
                <a:solidFill>
                  <a:schemeClr val="bg1"/>
                </a:solidFill>
                <a:latin typeface="Arial" panose="020B0604020202020204" pitchFamily="34" charset="0"/>
                <a:cs typeface="Arial" panose="020B0604020202020204" pitchFamily="34" charset="0"/>
              </a:rPr>
              <a:t>Qualification verification services are subject to applicable fees and processing timelines. </a:t>
            </a:r>
            <a:r>
              <a:rPr lang="en-US" sz="2200" u="sng" dirty="0">
                <a:solidFill>
                  <a:srgbClr val="0563C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a:t>
            </a:r>
            <a:r>
              <a:rPr lang="en-US" sz="2200" u="sng"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://www.fnu.ac.fj/student/academic-services/information-for-students/</a:t>
            </a:r>
            <a:r>
              <a:rPr lang="en-US" sz="2200" u="sng" dirty="0">
                <a:solidFill>
                  <a:schemeClr val="bg1"/>
                </a:solidFill>
                <a:latin typeface="Arial" panose="020B0604020202020204" pitchFamily="34" charset="0"/>
                <a:cs typeface="Arial" panose="020B0604020202020204" pitchFamily="34" charset="0"/>
              </a:rPr>
              <a:t> </a:t>
            </a:r>
            <a:endParaRPr lang="en-US" sz="2200" dirty="0">
              <a:solidFill>
                <a:schemeClr val="bg1"/>
              </a:solidFill>
              <a:latin typeface="Arial" panose="020B0604020202020204" pitchFamily="34" charset="0"/>
              <a:cs typeface="Arial" panose="020B0604020202020204" pitchFamily="34" charset="0"/>
            </a:endParaRPr>
          </a:p>
          <a:p>
            <a:pPr lvl="0"/>
            <a:endParaRPr lang="en-AU" sz="2200" dirty="0">
              <a:solidFill>
                <a:prstClr val="white"/>
              </a:solidFill>
              <a:latin typeface="Arial" panose="020B0604020202020204" pitchFamily="34" charset="0"/>
              <a:cs typeface="Arial" panose="020B0604020202020204" pitchFamily="34" charset="0"/>
            </a:endParaRPr>
          </a:p>
          <a:p>
            <a:pPr marL="0" lvl="0" indent="0">
              <a:buNone/>
            </a:pPr>
            <a:endParaRPr lang="en-AU" dirty="0"/>
          </a:p>
        </p:txBody>
      </p:sp>
    </p:spTree>
    <p:extLst>
      <p:ext uri="{BB962C8B-B14F-4D97-AF65-F5344CB8AC3E}">
        <p14:creationId xmlns:p14="http://schemas.microsoft.com/office/powerpoint/2010/main" val="120523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           </a:t>
            </a:r>
            <a:r>
              <a:rPr lang="en-AU" sz="3000" b="1" dirty="0">
                <a:solidFill>
                  <a:schemeClr val="bg1"/>
                </a:solidFill>
                <a:latin typeface="Arial" panose="020B0604020202020204" pitchFamily="34" charset="0"/>
                <a:cs typeface="Arial" panose="020B0604020202020204" pitchFamily="34" charset="0"/>
              </a:rPr>
              <a:t>ADMISSION AND REGISTRATION</a:t>
            </a:r>
          </a:p>
        </p:txBody>
      </p:sp>
      <p:sp>
        <p:nvSpPr>
          <p:cNvPr id="5" name="Content Placeholder 4"/>
          <p:cNvSpPr>
            <a:spLocks noGrp="1"/>
          </p:cNvSpPr>
          <p:nvPr>
            <p:ph idx="1"/>
          </p:nvPr>
        </p:nvSpPr>
        <p:spPr/>
        <p:txBody>
          <a:bodyPr/>
          <a:lstStyle/>
          <a:p>
            <a:r>
              <a:rPr lang="en-AU" b="1" dirty="0">
                <a:solidFill>
                  <a:schemeClr val="bg1"/>
                </a:solidFill>
                <a:latin typeface="Arial" panose="020B0604020202020204" pitchFamily="34" charset="0"/>
                <a:cs typeface="Arial" panose="020B0604020202020204" pitchFamily="34" charset="0"/>
              </a:rPr>
              <a:t>Registration:</a:t>
            </a:r>
          </a:p>
          <a:p>
            <a:pPr>
              <a:buFont typeface="Wingdings" panose="05000000000000000000" pitchFamily="2" charset="2"/>
              <a:buChar char="Ø"/>
            </a:pPr>
            <a:r>
              <a:rPr lang="en-AU" dirty="0">
                <a:solidFill>
                  <a:schemeClr val="bg1"/>
                </a:solidFill>
                <a:latin typeface="Arial" panose="020B0604020202020204" pitchFamily="34" charset="0"/>
                <a:cs typeface="Arial" panose="020B0604020202020204" pitchFamily="34" charset="0"/>
              </a:rPr>
              <a:t>It  is important for every student to ensure that they are correctly enrolled in the units as per the programme structure. Lecturers are to refer to class list for their teaching cohort.</a:t>
            </a:r>
          </a:p>
          <a:p>
            <a:pPr marL="0" indent="0">
              <a:buNone/>
            </a:pPr>
            <a:endParaRPr lang="en-AU" dirty="0"/>
          </a:p>
          <a:p>
            <a:endParaRPr lang="en-AU" dirty="0"/>
          </a:p>
        </p:txBody>
      </p:sp>
    </p:spTree>
    <p:extLst>
      <p:ext uri="{BB962C8B-B14F-4D97-AF65-F5344CB8AC3E}">
        <p14:creationId xmlns:p14="http://schemas.microsoft.com/office/powerpoint/2010/main" val="882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E1E65-844D-DF8B-E157-BADD453E0268}"/>
              </a:ext>
            </a:extLst>
          </p:cNvPr>
          <p:cNvSpPr>
            <a:spLocks noGrp="1"/>
          </p:cNvSpPr>
          <p:nvPr>
            <p:ph type="title"/>
          </p:nvPr>
        </p:nvSpPr>
        <p:spPr/>
        <p:txBody>
          <a:bodyPr/>
          <a:lstStyle/>
          <a:p>
            <a:r>
              <a:rPr lang="en-AU" sz="4400" b="1" dirty="0">
                <a:solidFill>
                  <a:schemeClr val="bg1"/>
                </a:solidFill>
              </a:rPr>
              <a:t>	   </a:t>
            </a:r>
            <a:r>
              <a:rPr lang="en-AU" sz="3000" b="1" dirty="0">
                <a:solidFill>
                  <a:schemeClr val="bg1"/>
                </a:solidFill>
                <a:latin typeface="Arial" panose="020B0604020202020204" pitchFamily="34" charset="0"/>
                <a:cs typeface="Arial" panose="020B0604020202020204" pitchFamily="34" charset="0"/>
              </a:rPr>
              <a:t>ADMISSION AND REGISTRATION</a:t>
            </a:r>
            <a:endParaRPr lang="en-US"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0932F8D-B7F9-5CBD-E7E8-79EA59818CA8}"/>
              </a:ext>
            </a:extLst>
          </p:cNvPr>
          <p:cNvSpPr>
            <a:spLocks noGrp="1"/>
          </p:cNvSpPr>
          <p:nvPr>
            <p:ph idx="1"/>
          </p:nvPr>
        </p:nvSpPr>
        <p:spPr/>
        <p:txBody>
          <a:bodyPr/>
          <a:lstStyle/>
          <a:p>
            <a:r>
              <a:rPr lang="en-US" b="1" dirty="0">
                <a:solidFill>
                  <a:schemeClr val="bg1"/>
                </a:solidFill>
                <a:latin typeface="Arial" panose="020B0604020202020204" pitchFamily="34" charset="0"/>
                <a:cs typeface="Arial" panose="020B0604020202020204" pitchFamily="34" charset="0"/>
              </a:rPr>
              <a:t>ID Card </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All student must carry their student cards on campus</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Once the fees is cleared, students must visit academic office and get a fully paid sticker to avoid hassle during exams</a:t>
            </a:r>
          </a:p>
        </p:txBody>
      </p:sp>
    </p:spTree>
    <p:extLst>
      <p:ext uri="{BB962C8B-B14F-4D97-AF65-F5344CB8AC3E}">
        <p14:creationId xmlns:p14="http://schemas.microsoft.com/office/powerpoint/2010/main" val="606725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4490-ADEF-9950-13B9-99B81755575F}"/>
              </a:ext>
            </a:extLst>
          </p:cNvPr>
          <p:cNvSpPr>
            <a:spLocks noGrp="1"/>
          </p:cNvSpPr>
          <p:nvPr>
            <p:ph type="title"/>
          </p:nvPr>
        </p:nvSpPr>
        <p:spPr/>
        <p:txBody>
          <a:bodyPr/>
          <a:lstStyle/>
          <a:p>
            <a:r>
              <a:rPr lang="en-US" dirty="0"/>
              <a:t>          </a:t>
            </a:r>
            <a:r>
              <a:rPr lang="en-AU" sz="3000" b="1" dirty="0">
                <a:solidFill>
                  <a:schemeClr val="bg1"/>
                </a:solidFill>
                <a:latin typeface="Arial" panose="020B0604020202020204" pitchFamily="34" charset="0"/>
                <a:cs typeface="Arial" panose="020B0604020202020204" pitchFamily="34" charset="0"/>
              </a:rPr>
              <a:t>ADMISSION AND REGISTRATION</a:t>
            </a:r>
            <a:endParaRPr lang="en-US"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3272E68-E223-797D-CF32-118FFE0B9114}"/>
              </a:ext>
            </a:extLst>
          </p:cNvPr>
          <p:cNvSpPr>
            <a:spLocks noGrp="1"/>
          </p:cNvSpPr>
          <p:nvPr>
            <p:ph idx="1"/>
          </p:nvPr>
        </p:nvSpPr>
        <p:spPr/>
        <p:txBody>
          <a:bodyPr/>
          <a:lstStyle/>
          <a:p>
            <a:r>
              <a:rPr lang="en-US" b="1" dirty="0">
                <a:solidFill>
                  <a:schemeClr val="bg1"/>
                </a:solidFill>
                <a:latin typeface="Arial" panose="020B0604020202020204" pitchFamily="34" charset="0"/>
                <a:cs typeface="Arial" panose="020B0604020202020204" pitchFamily="34" charset="0"/>
              </a:rPr>
              <a:t>Change of Programme</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 If you are sponsored student, please get approval from your sponsor for change of programme.</a:t>
            </a:r>
          </a:p>
          <a:p>
            <a:pPr>
              <a:buFont typeface="Wingdings" panose="05000000000000000000" pitchFamily="2" charset="2"/>
              <a:buChar char="Ø"/>
            </a:pPr>
            <a:endParaRPr lang="en-US" dirty="0">
              <a:solidFill>
                <a:schemeClr val="bg1"/>
              </a:solidFill>
              <a:latin typeface="Arial" panose="020B0604020202020204" pitchFamily="34" charset="0"/>
              <a:cs typeface="Arial" panose="020B0604020202020204" pitchFamily="34" charset="0"/>
            </a:endParaRPr>
          </a:p>
          <a:p>
            <a:r>
              <a:rPr lang="en-US" b="1" dirty="0">
                <a:solidFill>
                  <a:schemeClr val="bg1"/>
                </a:solidFill>
                <a:latin typeface="Arial" panose="020B0604020202020204" pitchFamily="34" charset="0"/>
                <a:cs typeface="Arial" panose="020B0604020202020204" pitchFamily="34" charset="0"/>
              </a:rPr>
              <a:t>Sponsor Students</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For any sponsor issues or enquiries please contact the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Coordinator Sponsorship and Academic Support Services: </a:t>
            </a:r>
            <a:r>
              <a:rPr lang="en-US" u="sng" dirty="0">
                <a:solidFill>
                  <a:srgbClr val="0563C1"/>
                </a:solidFill>
                <a:effectLst/>
                <a:highlight>
                  <a:srgbClr val="FF0000"/>
                </a:highlight>
                <a:latin typeface="Arial" panose="020B0604020202020204" pitchFamily="34" charset="0"/>
                <a:ea typeface="Calibri" panose="020F0502020204030204" pitchFamily="34" charset="0"/>
                <a:cs typeface="Arial" panose="020B0604020202020204" pitchFamily="34" charset="0"/>
                <a:hlinkClick r:id="rId2"/>
              </a:rPr>
              <a:t>csass@fnu.ac.fj</a:t>
            </a:r>
            <a:endParaRPr lang="en-US" dirty="0">
              <a:solidFill>
                <a:schemeClr val="bg1"/>
              </a:solidFill>
              <a:highlight>
                <a:srgbClr val="FF00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512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F33C-0546-49A3-8865-369AD071FD5D}"/>
              </a:ext>
            </a:extLst>
          </p:cNvPr>
          <p:cNvSpPr>
            <a:spLocks noGrp="1"/>
          </p:cNvSpPr>
          <p:nvPr>
            <p:ph type="title"/>
          </p:nvPr>
        </p:nvSpPr>
        <p:spPr/>
        <p:txBody>
          <a:bodyPr/>
          <a:lstStyle/>
          <a:p>
            <a:r>
              <a:rPr lang="en-AU" sz="4400" b="1" dirty="0">
                <a:solidFill>
                  <a:schemeClr val="bg1"/>
                </a:solidFill>
              </a:rPr>
              <a:t>         </a:t>
            </a:r>
            <a:r>
              <a:rPr lang="en-AU" sz="3000" b="1" dirty="0">
                <a:solidFill>
                  <a:schemeClr val="bg1"/>
                </a:solidFill>
                <a:latin typeface="Arial" panose="020B0604020202020204" pitchFamily="34" charset="0"/>
                <a:cs typeface="Arial" panose="020B0604020202020204" pitchFamily="34" charset="0"/>
              </a:rPr>
              <a:t>ADMISSION AND REGISTRATION</a:t>
            </a:r>
            <a:endParaRPr lang="en-US" sz="3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875FEAD-00F8-68A0-3CC4-34D507FD7363}"/>
              </a:ext>
            </a:extLst>
          </p:cNvPr>
          <p:cNvSpPr>
            <a:spLocks noGrp="1"/>
          </p:cNvSpPr>
          <p:nvPr>
            <p:ph idx="1"/>
          </p:nvPr>
        </p:nvSpPr>
        <p:spPr/>
        <p:txBody>
          <a:bodyPr/>
          <a:lstStyle/>
          <a:p>
            <a:r>
              <a:rPr lang="en-US" b="1" dirty="0">
                <a:solidFill>
                  <a:schemeClr val="bg1"/>
                </a:solidFill>
                <a:latin typeface="Arial" panose="020B0604020202020204" pitchFamily="34" charset="0"/>
                <a:cs typeface="Arial" panose="020B0604020202020204" pitchFamily="34" charset="0"/>
              </a:rPr>
              <a:t>TSLS Students and Allowance Enquiries</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Enrollment report is sent to TSLS upon receipt of tagging from TSLS</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Enrollment report is only sent for students who’s programme match with the tagging list received by TSLS.</a:t>
            </a:r>
          </a:p>
          <a:p>
            <a:pPr>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For any further enquiries you can email </a:t>
            </a:r>
            <a:r>
              <a:rPr lang="en-US" dirty="0">
                <a:solidFill>
                  <a:schemeClr val="bg1"/>
                </a:solidFill>
                <a:latin typeface="Arial" panose="020B0604020202020204" pitchFamily="34" charset="0"/>
                <a:ea typeface="Calibri" panose="020F0502020204030204" pitchFamily="34" charset="0"/>
                <a:cs typeface="Arial" panose="020B0604020202020204" pitchFamily="34" charset="0"/>
              </a:rPr>
              <a:t>Coordinator Sponsorship and Academic Support Services: </a:t>
            </a:r>
            <a:r>
              <a:rPr lang="en-US" u="sng" dirty="0">
                <a:solidFill>
                  <a:srgbClr val="0563C1"/>
                </a:solidFill>
                <a:highlight>
                  <a:srgbClr val="FF0000"/>
                </a:highlight>
                <a:latin typeface="Arial" panose="020B0604020202020204" pitchFamily="34" charset="0"/>
                <a:ea typeface="Calibri" panose="020F0502020204030204" pitchFamily="34" charset="0"/>
                <a:cs typeface="Arial" panose="020B0604020202020204" pitchFamily="34" charset="0"/>
                <a:hlinkClick r:id="rId2"/>
              </a:rPr>
              <a:t>csass@fnu.ac.fj</a:t>
            </a:r>
            <a:endParaRPr lang="en-US" dirty="0">
              <a:solidFill>
                <a:schemeClr val="bg1"/>
              </a:solidFill>
              <a:highlight>
                <a:srgbClr val="FF00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97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3C4D-F603-0AA9-61B1-ECA778E6CB96}"/>
              </a:ext>
            </a:extLst>
          </p:cNvPr>
          <p:cNvSpPr>
            <a:spLocks noGrp="1"/>
          </p:cNvSpPr>
          <p:nvPr>
            <p:ph type="ctrTitle"/>
          </p:nvPr>
        </p:nvSpPr>
        <p:spPr>
          <a:xfrm>
            <a:off x="1828800" y="304801"/>
            <a:ext cx="6172200" cy="1447799"/>
          </a:xfrm>
        </p:spPr>
        <p:txBody>
          <a:bodyPr>
            <a:normAutofit/>
          </a:bodyPr>
          <a:lstStyle/>
          <a:p>
            <a:r>
              <a:rPr lang="en-US" sz="3600" b="1" dirty="0">
                <a:solidFill>
                  <a:schemeClr val="bg1"/>
                </a:solidFill>
                <a:latin typeface="Arial" panose="020B0604020202020204" pitchFamily="34" charset="0"/>
                <a:cs typeface="Arial" panose="020B0604020202020204" pitchFamily="34" charset="0"/>
              </a:rPr>
              <a:t>Regional &amp; International Students</a:t>
            </a:r>
          </a:p>
        </p:txBody>
      </p:sp>
      <p:sp>
        <p:nvSpPr>
          <p:cNvPr id="3" name="Subtitle 2">
            <a:extLst>
              <a:ext uri="{FF2B5EF4-FFF2-40B4-BE49-F238E27FC236}">
                <a16:creationId xmlns:a16="http://schemas.microsoft.com/office/drawing/2014/main" id="{505C6543-9CB7-95EE-71FC-3C2E5AB3DEA5}"/>
              </a:ext>
            </a:extLst>
          </p:cNvPr>
          <p:cNvSpPr>
            <a:spLocks noGrp="1"/>
          </p:cNvSpPr>
          <p:nvPr>
            <p:ph type="subTitle" idx="1"/>
          </p:nvPr>
        </p:nvSpPr>
        <p:spPr>
          <a:xfrm>
            <a:off x="1143000" y="1752600"/>
            <a:ext cx="7010400" cy="3505200"/>
          </a:xfrm>
        </p:spPr>
        <p:txBody>
          <a:bodyPr/>
          <a:lstStyle/>
          <a:p>
            <a:pPr marL="342900" indent="-342900" algn="l">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Student Hub at _Building, Nasinu Campus, first building  at the entrance.</a:t>
            </a:r>
          </a:p>
          <a:p>
            <a:pPr marL="342900" indent="-342900" algn="l">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For DFAT and MFAT Enquiries, please contact:</a:t>
            </a:r>
          </a:p>
          <a:p>
            <a:pPr algn="l"/>
            <a:r>
              <a:rPr lang="en-US" dirty="0">
                <a:solidFill>
                  <a:schemeClr val="bg1"/>
                </a:solidFill>
                <a:latin typeface="Arial" panose="020B0604020202020204" pitchFamily="34" charset="0"/>
                <a:cs typeface="Arial" panose="020B0604020202020204" pitchFamily="34" charset="0"/>
              </a:rPr>
              <a:t>    Ms. Archana </a:t>
            </a:r>
            <a:r>
              <a:rPr lang="en-US" dirty="0" err="1">
                <a:solidFill>
                  <a:schemeClr val="bg1"/>
                </a:solidFill>
                <a:latin typeface="Arial" panose="020B0604020202020204" pitchFamily="34" charset="0"/>
                <a:cs typeface="Arial" panose="020B0604020202020204" pitchFamily="34" charset="0"/>
              </a:rPr>
              <a:t>Priyadarshni</a:t>
            </a:r>
            <a:r>
              <a:rPr lang="en-US" dirty="0">
                <a:solidFill>
                  <a:schemeClr val="bg1"/>
                </a:solidFill>
                <a:latin typeface="Arial" panose="020B0604020202020204" pitchFamily="34" charset="0"/>
                <a:cs typeface="Arial" panose="020B0604020202020204" pitchFamily="34" charset="0"/>
              </a:rPr>
              <a:t> - </a:t>
            </a:r>
            <a:r>
              <a:rPr lang="en-US" dirty="0"/>
              <a:t> </a:t>
            </a:r>
            <a:r>
              <a:rPr lang="en-US" dirty="0">
                <a:hlinkClick r:id="rId2"/>
              </a:rPr>
              <a:t>archana.p@fnu.ac.fj</a:t>
            </a:r>
            <a:endParaRPr lang="en-US" dirty="0"/>
          </a:p>
          <a:p>
            <a:pPr marL="342900" indent="-342900" algn="l">
              <a:buFont typeface="Arial" panose="020B0604020202020204" pitchFamily="34" charset="0"/>
              <a:buChar char="•"/>
            </a:pPr>
            <a:r>
              <a:rPr lang="en-US" dirty="0">
                <a:solidFill>
                  <a:schemeClr val="bg1"/>
                </a:solidFill>
              </a:rPr>
              <a:t>For Regional and International Student activities, please contact Mr. Ashneel reddy – </a:t>
            </a:r>
            <a:r>
              <a:rPr lang="en-US" dirty="0">
                <a:hlinkClick r:id="rId3"/>
              </a:rPr>
              <a:t>ashneel.reddy@fnu.ac.fj</a:t>
            </a:r>
            <a:r>
              <a:rPr lang="en-US" dirty="0"/>
              <a:t> </a:t>
            </a:r>
          </a:p>
        </p:txBody>
      </p:sp>
    </p:spTree>
    <p:extLst>
      <p:ext uri="{BB962C8B-B14F-4D97-AF65-F5344CB8AC3E}">
        <p14:creationId xmlns:p14="http://schemas.microsoft.com/office/powerpoint/2010/main" val="254848096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2143</TotalTime>
  <Words>2228</Words>
  <Application>Microsoft Office PowerPoint</Application>
  <PresentationFormat>On-screen Show (4:3)</PresentationFormat>
  <Paragraphs>218</Paragraphs>
  <Slides>37</Slides>
  <Notes>0</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52" baseType="lpstr">
      <vt:lpstr>30Arial</vt:lpstr>
      <vt:lpstr>Aptos</vt:lpstr>
      <vt:lpstr>Arial</vt:lpstr>
      <vt:lpstr>Arial Black</vt:lpstr>
      <vt:lpstr>Arial Narrow</vt:lpstr>
      <vt:lpstr>Baguet Script</vt:lpstr>
      <vt:lpstr>Brush Script MT</vt:lpstr>
      <vt:lpstr>Calibri</vt:lpstr>
      <vt:lpstr>Calibri Light</vt:lpstr>
      <vt:lpstr>RPFQF G+ Montserrat</vt:lpstr>
      <vt:lpstr>Symbol</vt:lpstr>
      <vt:lpstr>Trebuchet MS</vt:lpstr>
      <vt:lpstr>Wingdings</vt:lpstr>
      <vt:lpstr>Custom Design</vt:lpstr>
      <vt:lpstr>Acrobat Document</vt:lpstr>
      <vt:lpstr>PowerPoint Presentation</vt:lpstr>
      <vt:lpstr>University Academic &amp; Student Regulation </vt:lpstr>
      <vt:lpstr>OFFICE OF THE REGISTRAR</vt:lpstr>
      <vt:lpstr>        OFFICE OF THE REGISTRAR</vt:lpstr>
      <vt:lpstr>           ADMISSION AND REGISTRATION</vt:lpstr>
      <vt:lpstr>    ADMISSION AND REGISTRATION</vt:lpstr>
      <vt:lpstr>          ADMISSION AND REGISTRATION</vt:lpstr>
      <vt:lpstr>         ADMISSION AND REGISTRATION</vt:lpstr>
      <vt:lpstr>Regional &amp; International Students</vt:lpstr>
      <vt:lpstr>         ADMISSION AND REGISTRATION</vt:lpstr>
      <vt:lpstr>PowerPoint Presentation</vt:lpstr>
      <vt:lpstr>PowerPoint Presentation</vt:lpstr>
      <vt:lpstr>DEPARTMENT OF COMPLIANCE AND ASSESSMENT</vt:lpstr>
      <vt:lpstr>STUDENT PERSONAL &amp; ACADEMIC CONDUCT and  GRIEVANCE POLICY </vt:lpstr>
      <vt:lpstr>                              </vt:lpstr>
      <vt:lpstr>PowerPoint Presentation</vt:lpstr>
      <vt:lpstr>           Academic Dishonesty </vt:lpstr>
      <vt:lpstr>            DEPARTMENT OF STUDENT                  SUPPORT SERVICES </vt:lpstr>
      <vt:lpstr>     DEPARTMENT OF STUDENT    SUPPORT SERVICES</vt:lpstr>
      <vt:lpstr>SUSTAINABILITY PROGRAMS</vt:lpstr>
      <vt:lpstr>SUSTAINABILTY PROGRAM</vt:lpstr>
      <vt:lpstr>          Sports &amp; Wellness  </vt:lpstr>
      <vt:lpstr>                DISABILITY SERVICES</vt:lpstr>
      <vt:lpstr>Counselling Services </vt:lpstr>
      <vt:lpstr>PowerPoint Presentation</vt:lpstr>
      <vt:lpstr>Uni – Clinic </vt:lpstr>
      <vt:lpstr>Bursary Scholarship  </vt:lpstr>
      <vt:lpstr>Student Financial Aid   </vt:lpstr>
      <vt:lpstr>STUDENT RELATED POLICIES </vt:lpstr>
      <vt:lpstr>        FNU STUDENT COMPLAINTS PORTAL </vt:lpstr>
      <vt:lpstr>DEPARTMENT OF STUDENT SYSTEMS AND PROCESSES</vt:lpstr>
      <vt:lpstr>PowerPoint Presentation</vt:lpstr>
      <vt:lpstr>ACADEMIC OFFICE CONTACTS </vt:lpstr>
      <vt:lpstr>           Contacts: </vt:lpstr>
      <vt:lpstr>Contacts</vt:lpstr>
      <vt:lpstr>          ORIENTATION SHELL</vt:lpstr>
      <vt:lpstr>    Vinaka and we wish you all the best in your academic journey here at FNU.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Rusiate Vada</dc:creator>
  <cp:lastModifiedBy>Maraia Naqura</cp:lastModifiedBy>
  <cp:revision>85</cp:revision>
  <dcterms:created xsi:type="dcterms:W3CDTF">2018-06-04T22:43:24Z</dcterms:created>
  <dcterms:modified xsi:type="dcterms:W3CDTF">2026-01-26T03:32:09Z</dcterms:modified>
</cp:coreProperties>
</file>